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90" r:id="rId3"/>
    <p:sldId id="289" r:id="rId4"/>
    <p:sldId id="288" r:id="rId5"/>
    <p:sldId id="287" r:id="rId6"/>
    <p:sldId id="286" r:id="rId7"/>
    <p:sldId id="256" r:id="rId8"/>
    <p:sldId id="274" r:id="rId9"/>
    <p:sldId id="275" r:id="rId10"/>
    <p:sldId id="257" r:id="rId11"/>
    <p:sldId id="258" r:id="rId12"/>
    <p:sldId id="259" r:id="rId13"/>
    <p:sldId id="292" r:id="rId14"/>
    <p:sldId id="293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94" r:id="rId24"/>
    <p:sldId id="295" r:id="rId25"/>
    <p:sldId id="296" r:id="rId26"/>
    <p:sldId id="297" r:id="rId27"/>
    <p:sldId id="291" r:id="rId28"/>
    <p:sldId id="298" r:id="rId29"/>
    <p:sldId id="299" r:id="rId30"/>
    <p:sldId id="300" r:id="rId31"/>
    <p:sldId id="301" r:id="rId32"/>
    <p:sldId id="303" r:id="rId33"/>
    <p:sldId id="304" r:id="rId34"/>
    <p:sldId id="302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55"/>
    <p:restoredTop sz="85246" autoAdjust="0"/>
  </p:normalViewPr>
  <p:slideViewPr>
    <p:cSldViewPr>
      <p:cViewPr varScale="1">
        <p:scale>
          <a:sx n="73" d="100"/>
          <a:sy n="73" d="100"/>
        </p:scale>
        <p:origin x="25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86.wmf"/><Relationship Id="rId3" Type="http://schemas.openxmlformats.org/officeDocument/2006/relationships/image" Target="../media/image77.wmf"/><Relationship Id="rId7" Type="http://schemas.openxmlformats.org/officeDocument/2006/relationships/image" Target="../media/image24.wmf"/><Relationship Id="rId12" Type="http://schemas.openxmlformats.org/officeDocument/2006/relationships/image" Target="../media/image85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6" Type="http://schemas.openxmlformats.org/officeDocument/2006/relationships/image" Target="../media/image80.wmf"/><Relationship Id="rId11" Type="http://schemas.openxmlformats.org/officeDocument/2006/relationships/image" Target="../media/image84.wmf"/><Relationship Id="rId5" Type="http://schemas.openxmlformats.org/officeDocument/2006/relationships/image" Target="../media/image79.wmf"/><Relationship Id="rId10" Type="http://schemas.openxmlformats.org/officeDocument/2006/relationships/image" Target="../media/image83.wmf"/><Relationship Id="rId4" Type="http://schemas.openxmlformats.org/officeDocument/2006/relationships/image" Target="../media/image78.wmf"/><Relationship Id="rId9" Type="http://schemas.openxmlformats.org/officeDocument/2006/relationships/image" Target="../media/image82.wmf"/><Relationship Id="rId14" Type="http://schemas.openxmlformats.org/officeDocument/2006/relationships/image" Target="../media/image87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65.wmf"/><Relationship Id="rId1" Type="http://schemas.openxmlformats.org/officeDocument/2006/relationships/image" Target="../media/image88.wmf"/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13.wmf"/><Relationship Id="rId7" Type="http://schemas.openxmlformats.org/officeDocument/2006/relationships/image" Target="../media/image17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10" Type="http://schemas.openxmlformats.org/officeDocument/2006/relationships/image" Target="../media/image20.wmf"/><Relationship Id="rId4" Type="http://schemas.openxmlformats.org/officeDocument/2006/relationships/image" Target="../media/image14.wmf"/><Relationship Id="rId9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20.wmf"/><Relationship Id="rId1" Type="http://schemas.openxmlformats.org/officeDocument/2006/relationships/image" Target="../media/image17.wmf"/><Relationship Id="rId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image" Target="../media/image32.wmf"/><Relationship Id="rId7" Type="http://schemas.openxmlformats.org/officeDocument/2006/relationships/image" Target="../media/image36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10" Type="http://schemas.openxmlformats.org/officeDocument/2006/relationships/image" Target="../media/image39.wmf"/><Relationship Id="rId4" Type="http://schemas.openxmlformats.org/officeDocument/2006/relationships/image" Target="../media/image33.wmf"/><Relationship Id="rId9" Type="http://schemas.openxmlformats.org/officeDocument/2006/relationships/image" Target="../media/image38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image" Target="../media/image50.wmf"/><Relationship Id="rId3" Type="http://schemas.openxmlformats.org/officeDocument/2006/relationships/image" Target="../media/image24.wmf"/><Relationship Id="rId7" Type="http://schemas.openxmlformats.org/officeDocument/2006/relationships/image" Target="../media/image45.wmf"/><Relationship Id="rId12" Type="http://schemas.openxmlformats.org/officeDocument/2006/relationships/image" Target="../media/image49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4.wmf"/><Relationship Id="rId11" Type="http://schemas.openxmlformats.org/officeDocument/2006/relationships/image" Target="../media/image48.wmf"/><Relationship Id="rId5" Type="http://schemas.openxmlformats.org/officeDocument/2006/relationships/image" Target="../media/image43.wmf"/><Relationship Id="rId10" Type="http://schemas.openxmlformats.org/officeDocument/2006/relationships/image" Target="../media/image30.wmf"/><Relationship Id="rId4" Type="http://schemas.openxmlformats.org/officeDocument/2006/relationships/image" Target="../media/image42.wmf"/><Relationship Id="rId9" Type="http://schemas.openxmlformats.org/officeDocument/2006/relationships/image" Target="../media/image4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46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image" Target="../media/image58.wmf"/><Relationship Id="rId7" Type="http://schemas.openxmlformats.org/officeDocument/2006/relationships/image" Target="../media/image62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61.wmf"/><Relationship Id="rId11" Type="http://schemas.openxmlformats.org/officeDocument/2006/relationships/image" Target="../media/image66.wmf"/><Relationship Id="rId5" Type="http://schemas.openxmlformats.org/officeDocument/2006/relationships/image" Target="../media/image60.wmf"/><Relationship Id="rId10" Type="http://schemas.openxmlformats.org/officeDocument/2006/relationships/image" Target="../media/image65.wmf"/><Relationship Id="rId4" Type="http://schemas.openxmlformats.org/officeDocument/2006/relationships/image" Target="../media/image59.wmf"/><Relationship Id="rId9" Type="http://schemas.openxmlformats.org/officeDocument/2006/relationships/image" Target="../media/image64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image" Target="../media/image69.wmf"/><Relationship Id="rId7" Type="http://schemas.openxmlformats.org/officeDocument/2006/relationships/image" Target="../media/image73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36F507-0923-4E8E-9913-2F9A4624E1F5}" type="datetimeFigureOut">
              <a:rPr lang="zh-CN" altLang="en-US"/>
              <a:pPr>
                <a:defRPr/>
              </a:pPr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3CBD99-B9DD-47C6-BF1E-3F0C976BE6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115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27074C-8932-484A-AACC-F12D670D90C2}" type="datetimeFigureOut">
              <a:rPr lang="zh-CN" altLang="en-US"/>
              <a:pPr>
                <a:defRPr/>
              </a:pPr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E3826-280F-4098-8638-92D0DBCFC0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402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BC5EA-C12A-4668-AD7C-78A500FF7F13}" type="datetimeFigureOut">
              <a:rPr lang="zh-CN" altLang="en-US"/>
              <a:pPr>
                <a:defRPr/>
              </a:pPr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242D45-F87A-4A5E-A553-F7AF039508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95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975EB-C044-465C-8BE9-7EF5C5C400F8}" type="datetimeFigureOut">
              <a:rPr lang="zh-CN" altLang="en-US"/>
              <a:pPr>
                <a:defRPr/>
              </a:pPr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B19193-E46B-4431-9354-15FB4267AF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496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0DEC59-A108-4658-B8F4-888D37135B46}" type="datetimeFigureOut">
              <a:rPr lang="zh-CN" altLang="en-US"/>
              <a:pPr>
                <a:defRPr/>
              </a:pPr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AC998-7830-4BB5-8813-4A58B21CAD5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89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890A7-C7CC-4FC0-AAA2-BBC5160A618E}" type="datetimeFigureOut">
              <a:rPr lang="zh-CN" altLang="en-US"/>
              <a:pPr>
                <a:defRPr/>
              </a:pPr>
              <a:t>2024/5/30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17A55C-7DF0-4C50-838A-4C72FBE3129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402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625E9C-17C0-495B-83C3-11EEAE7F2CB9}" type="datetimeFigureOut">
              <a:rPr lang="zh-CN" altLang="en-US"/>
              <a:pPr>
                <a:defRPr/>
              </a:pPr>
              <a:t>2024/5/30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B7532C-56B1-4335-9F55-096E46F41B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82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EA7CF-646B-4A75-B13B-C6E73C0B2617}" type="datetimeFigureOut">
              <a:rPr lang="zh-CN" altLang="en-US"/>
              <a:pPr>
                <a:defRPr/>
              </a:pPr>
              <a:t>2024/5/30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B93F71-8C05-4D32-B120-7BF099ED5F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706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BFF103-DC8E-4BEF-B216-99EF063D5205}" type="datetimeFigureOut">
              <a:rPr lang="zh-CN" altLang="en-US"/>
              <a:pPr>
                <a:defRPr/>
              </a:pPr>
              <a:t>2024/5/30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B3BF6A-3C1B-49F9-9C6B-1BCCC6E7B12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87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2B3DC6-7EA0-43C1-B0BF-25F28EFF87CA}" type="datetimeFigureOut">
              <a:rPr lang="zh-CN" altLang="en-US"/>
              <a:pPr>
                <a:defRPr/>
              </a:pPr>
              <a:t>2024/5/30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162410-9D1B-41B3-B2C2-37351C5E32D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015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3CE45-FA61-4BC3-AA90-8E311AC55ADB}" type="datetimeFigureOut">
              <a:rPr lang="zh-CN" altLang="en-US"/>
              <a:pPr>
                <a:defRPr/>
              </a:pPr>
              <a:t>2024/5/30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AB56F-117B-4EAA-947C-368002B1F7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992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229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22368FD-FE82-4B19-BA88-A25A4BB4D723}" type="datetimeFigureOut">
              <a:rPr lang="zh-CN" altLang="en-US"/>
              <a:pPr>
                <a:defRPr/>
              </a:pPr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5E638DD-B3D4-406B-AFA4-53FF1C5975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9.bin"/><Relationship Id="rId18" Type="http://schemas.openxmlformats.org/officeDocument/2006/relationships/image" Target="../media/image18.wmf"/><Relationship Id="rId3" Type="http://schemas.openxmlformats.org/officeDocument/2006/relationships/oleObject" Target="../embeddings/oleObject4.bin"/><Relationship Id="rId21" Type="http://schemas.openxmlformats.org/officeDocument/2006/relationships/oleObject" Target="../embeddings/oleObject13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5.wmf"/><Relationship Id="rId1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.wmf"/><Relationship Id="rId20" Type="http://schemas.openxmlformats.org/officeDocument/2006/relationships/image" Target="../media/image19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14.wmf"/><Relationship Id="rId19" Type="http://schemas.openxmlformats.org/officeDocument/2006/relationships/oleObject" Target="../embeddings/oleObject12.bin"/><Relationship Id="rId4" Type="http://schemas.openxmlformats.org/officeDocument/2006/relationships/image" Target="../media/image11.w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6.wmf"/><Relationship Id="rId22" Type="http://schemas.openxmlformats.org/officeDocument/2006/relationships/image" Target="../media/image20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21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17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image" Target="../media/image28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12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5" Type="http://schemas.openxmlformats.org/officeDocument/2006/relationships/oleObject" Target="../embeddings/oleObject25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21.bin"/><Relationship Id="rId14" Type="http://schemas.openxmlformats.org/officeDocument/2006/relationships/oleObject" Target="../embeddings/oleObject24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31.bin"/><Relationship Id="rId18" Type="http://schemas.openxmlformats.org/officeDocument/2006/relationships/image" Target="../media/image37.wmf"/><Relationship Id="rId3" Type="http://schemas.openxmlformats.org/officeDocument/2006/relationships/oleObject" Target="../embeddings/oleObject26.bin"/><Relationship Id="rId21" Type="http://schemas.openxmlformats.org/officeDocument/2006/relationships/oleObject" Target="../embeddings/oleObject35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4.wmf"/><Relationship Id="rId1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6.wmf"/><Relationship Id="rId20" Type="http://schemas.openxmlformats.org/officeDocument/2006/relationships/image" Target="../media/image38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5" Type="http://schemas.openxmlformats.org/officeDocument/2006/relationships/oleObject" Target="../embeddings/oleObject32.bin"/><Relationship Id="rId10" Type="http://schemas.openxmlformats.org/officeDocument/2006/relationships/image" Target="../media/image33.wmf"/><Relationship Id="rId19" Type="http://schemas.openxmlformats.org/officeDocument/2006/relationships/oleObject" Target="../embeddings/oleObject34.bin"/><Relationship Id="rId4" Type="http://schemas.openxmlformats.org/officeDocument/2006/relationships/image" Target="../media/image30.w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35.wmf"/><Relationship Id="rId22" Type="http://schemas.openxmlformats.org/officeDocument/2006/relationships/image" Target="../media/image39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41.bin"/><Relationship Id="rId18" Type="http://schemas.openxmlformats.org/officeDocument/2006/relationships/image" Target="../media/image46.wmf"/><Relationship Id="rId26" Type="http://schemas.openxmlformats.org/officeDocument/2006/relationships/oleObject" Target="../embeddings/oleObject48.bin"/><Relationship Id="rId3" Type="http://schemas.openxmlformats.org/officeDocument/2006/relationships/oleObject" Target="../embeddings/oleObject36.bin"/><Relationship Id="rId21" Type="http://schemas.openxmlformats.org/officeDocument/2006/relationships/oleObject" Target="../embeddings/oleObject45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43.wmf"/><Relationship Id="rId17" Type="http://schemas.openxmlformats.org/officeDocument/2006/relationships/oleObject" Target="../embeddings/oleObject43.bin"/><Relationship Id="rId25" Type="http://schemas.openxmlformats.org/officeDocument/2006/relationships/image" Target="../media/image48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5.wmf"/><Relationship Id="rId20" Type="http://schemas.openxmlformats.org/officeDocument/2006/relationships/image" Target="../media/image47.wmf"/><Relationship Id="rId29" Type="http://schemas.openxmlformats.org/officeDocument/2006/relationships/oleObject" Target="../embeddings/oleObject50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40.bin"/><Relationship Id="rId24" Type="http://schemas.openxmlformats.org/officeDocument/2006/relationships/oleObject" Target="../embeddings/oleObject47.bin"/><Relationship Id="rId5" Type="http://schemas.openxmlformats.org/officeDocument/2006/relationships/oleObject" Target="../embeddings/oleObject37.bin"/><Relationship Id="rId15" Type="http://schemas.openxmlformats.org/officeDocument/2006/relationships/oleObject" Target="../embeddings/oleObject42.bin"/><Relationship Id="rId23" Type="http://schemas.openxmlformats.org/officeDocument/2006/relationships/oleObject" Target="../embeddings/oleObject46.bin"/><Relationship Id="rId28" Type="http://schemas.openxmlformats.org/officeDocument/2006/relationships/oleObject" Target="../embeddings/oleObject49.bin"/><Relationship Id="rId10" Type="http://schemas.openxmlformats.org/officeDocument/2006/relationships/image" Target="../media/image42.wmf"/><Relationship Id="rId19" Type="http://schemas.openxmlformats.org/officeDocument/2006/relationships/oleObject" Target="../embeddings/oleObject44.bin"/><Relationship Id="rId4" Type="http://schemas.openxmlformats.org/officeDocument/2006/relationships/image" Target="../media/image40.wmf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44.wmf"/><Relationship Id="rId22" Type="http://schemas.openxmlformats.org/officeDocument/2006/relationships/image" Target="../media/image30.wmf"/><Relationship Id="rId27" Type="http://schemas.openxmlformats.org/officeDocument/2006/relationships/image" Target="../media/image49.wmf"/><Relationship Id="rId30" Type="http://schemas.openxmlformats.org/officeDocument/2006/relationships/image" Target="../media/image50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56.bin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55.bin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53.wmf"/><Relationship Id="rId4" Type="http://schemas.openxmlformats.org/officeDocument/2006/relationships/image" Target="../media/image46.wmf"/><Relationship Id="rId9" Type="http://schemas.openxmlformats.org/officeDocument/2006/relationships/oleObject" Target="../embeddings/oleObject54.bin"/><Relationship Id="rId14" Type="http://schemas.openxmlformats.org/officeDocument/2006/relationships/image" Target="../media/image55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62.bin"/><Relationship Id="rId18" Type="http://schemas.openxmlformats.org/officeDocument/2006/relationships/image" Target="../media/image63.wmf"/><Relationship Id="rId3" Type="http://schemas.openxmlformats.org/officeDocument/2006/relationships/oleObject" Target="../embeddings/oleObject57.bin"/><Relationship Id="rId21" Type="http://schemas.openxmlformats.org/officeDocument/2006/relationships/oleObject" Target="../embeddings/oleObject66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60.wmf"/><Relationship Id="rId17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2.wmf"/><Relationship Id="rId20" Type="http://schemas.openxmlformats.org/officeDocument/2006/relationships/image" Target="../media/image64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61.bin"/><Relationship Id="rId24" Type="http://schemas.openxmlformats.org/officeDocument/2006/relationships/image" Target="../media/image66.wmf"/><Relationship Id="rId5" Type="http://schemas.openxmlformats.org/officeDocument/2006/relationships/oleObject" Target="../embeddings/oleObject58.bin"/><Relationship Id="rId15" Type="http://schemas.openxmlformats.org/officeDocument/2006/relationships/oleObject" Target="../embeddings/oleObject63.bin"/><Relationship Id="rId23" Type="http://schemas.openxmlformats.org/officeDocument/2006/relationships/oleObject" Target="../embeddings/oleObject67.bin"/><Relationship Id="rId10" Type="http://schemas.openxmlformats.org/officeDocument/2006/relationships/image" Target="../media/image59.wmf"/><Relationship Id="rId19" Type="http://schemas.openxmlformats.org/officeDocument/2006/relationships/oleObject" Target="../embeddings/oleObject65.bin"/><Relationship Id="rId4" Type="http://schemas.openxmlformats.org/officeDocument/2006/relationships/image" Target="../media/image56.wmf"/><Relationship Id="rId9" Type="http://schemas.openxmlformats.org/officeDocument/2006/relationships/oleObject" Target="../embeddings/oleObject60.bin"/><Relationship Id="rId14" Type="http://schemas.openxmlformats.org/officeDocument/2006/relationships/image" Target="../media/image61.wmf"/><Relationship Id="rId22" Type="http://schemas.openxmlformats.org/officeDocument/2006/relationships/image" Target="../media/image65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oleObject" Target="../embeddings/oleObject73.bin"/><Relationship Id="rId18" Type="http://schemas.openxmlformats.org/officeDocument/2006/relationships/oleObject" Target="../embeddings/oleObject76.bin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71.wmf"/><Relationship Id="rId17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3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68.w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9.bin"/><Relationship Id="rId15" Type="http://schemas.openxmlformats.org/officeDocument/2006/relationships/oleObject" Target="../embeddings/oleObject74.bin"/><Relationship Id="rId10" Type="http://schemas.openxmlformats.org/officeDocument/2006/relationships/image" Target="../media/image70.wmf"/><Relationship Id="rId19" Type="http://schemas.openxmlformats.org/officeDocument/2006/relationships/image" Target="../media/image74.wmf"/><Relationship Id="rId4" Type="http://schemas.openxmlformats.org/officeDocument/2006/relationships/image" Target="../media/image67.wmf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72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13" Type="http://schemas.openxmlformats.org/officeDocument/2006/relationships/oleObject" Target="../embeddings/oleObject82.bin"/><Relationship Id="rId18" Type="http://schemas.openxmlformats.org/officeDocument/2006/relationships/image" Target="../media/image81.wmf"/><Relationship Id="rId26" Type="http://schemas.openxmlformats.org/officeDocument/2006/relationships/oleObject" Target="../embeddings/oleObject89.bin"/><Relationship Id="rId3" Type="http://schemas.openxmlformats.org/officeDocument/2006/relationships/oleObject" Target="../embeddings/oleObject77.bin"/><Relationship Id="rId21" Type="http://schemas.openxmlformats.org/officeDocument/2006/relationships/oleObject" Target="../embeddings/oleObject86.bin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79.wmf"/><Relationship Id="rId17" Type="http://schemas.openxmlformats.org/officeDocument/2006/relationships/oleObject" Target="../embeddings/oleObject84.bin"/><Relationship Id="rId25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wmf"/><Relationship Id="rId20" Type="http://schemas.openxmlformats.org/officeDocument/2006/relationships/image" Target="../media/image82.wmf"/><Relationship Id="rId29" Type="http://schemas.openxmlformats.org/officeDocument/2006/relationships/image" Target="../media/image86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6.wmf"/><Relationship Id="rId11" Type="http://schemas.openxmlformats.org/officeDocument/2006/relationships/oleObject" Target="../embeddings/oleObject81.bin"/><Relationship Id="rId24" Type="http://schemas.openxmlformats.org/officeDocument/2006/relationships/image" Target="../media/image84.wmf"/><Relationship Id="rId5" Type="http://schemas.openxmlformats.org/officeDocument/2006/relationships/oleObject" Target="../embeddings/oleObject78.bin"/><Relationship Id="rId15" Type="http://schemas.openxmlformats.org/officeDocument/2006/relationships/oleObject" Target="../embeddings/oleObject83.bin"/><Relationship Id="rId23" Type="http://schemas.openxmlformats.org/officeDocument/2006/relationships/oleObject" Target="../embeddings/oleObject87.bin"/><Relationship Id="rId28" Type="http://schemas.openxmlformats.org/officeDocument/2006/relationships/oleObject" Target="../embeddings/oleObject90.bin"/><Relationship Id="rId10" Type="http://schemas.openxmlformats.org/officeDocument/2006/relationships/image" Target="../media/image78.wmf"/><Relationship Id="rId19" Type="http://schemas.openxmlformats.org/officeDocument/2006/relationships/oleObject" Target="../embeddings/oleObject85.bin"/><Relationship Id="rId31" Type="http://schemas.openxmlformats.org/officeDocument/2006/relationships/image" Target="../media/image87.wmf"/><Relationship Id="rId4" Type="http://schemas.openxmlformats.org/officeDocument/2006/relationships/image" Target="../media/image75.wmf"/><Relationship Id="rId9" Type="http://schemas.openxmlformats.org/officeDocument/2006/relationships/oleObject" Target="../embeddings/oleObject80.bin"/><Relationship Id="rId14" Type="http://schemas.openxmlformats.org/officeDocument/2006/relationships/image" Target="../media/image80.wmf"/><Relationship Id="rId22" Type="http://schemas.openxmlformats.org/officeDocument/2006/relationships/image" Target="../media/image83.wmf"/><Relationship Id="rId27" Type="http://schemas.openxmlformats.org/officeDocument/2006/relationships/image" Target="../media/image85.wmf"/><Relationship Id="rId30" Type="http://schemas.openxmlformats.org/officeDocument/2006/relationships/oleObject" Target="../embeddings/oleObject91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13" Type="http://schemas.openxmlformats.org/officeDocument/2006/relationships/oleObject" Target="../embeddings/oleObject97.bin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12" Type="http://schemas.openxmlformats.org/officeDocument/2006/relationships/image" Target="../media/image9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5.wmf"/><Relationship Id="rId11" Type="http://schemas.openxmlformats.org/officeDocument/2006/relationships/oleObject" Target="../embeddings/oleObject96.bin"/><Relationship Id="rId5" Type="http://schemas.openxmlformats.org/officeDocument/2006/relationships/oleObject" Target="../embeddings/oleObject93.bin"/><Relationship Id="rId10" Type="http://schemas.openxmlformats.org/officeDocument/2006/relationships/image" Target="../media/image90.wmf"/><Relationship Id="rId4" Type="http://schemas.openxmlformats.org/officeDocument/2006/relationships/image" Target="../media/image88.wmf"/><Relationship Id="rId9" Type="http://schemas.openxmlformats.org/officeDocument/2006/relationships/oleObject" Target="../embeddings/oleObject95.bin"/><Relationship Id="rId14" Type="http://schemas.openxmlformats.org/officeDocument/2006/relationships/image" Target="../media/image92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404664"/>
            <a:ext cx="8507288" cy="4525963"/>
          </a:xfrm>
        </p:spPr>
        <p:txBody>
          <a:bodyPr/>
          <a:lstStyle/>
          <a:p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能带论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是目前研究固体中的电子状态，说明固体性质最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重要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的理论基础。它的出现是量子力学与量子统计在固体中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应用最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直接、最重要的结果。能带论不但成功地解决了经典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电子论和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Sommerfeld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自由电子论处理金属问题时所遗留下来的许多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问题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，而且成为解释所有晶体性质（包括半导体、绝缘体等）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的理论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基础。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0688" y="3068960"/>
            <a:ext cx="8723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固体物理中这个最重要的理论是一个青年人首先提出的，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1928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岁的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Bloch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在他的博士论文“论晶格中的量子力学”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中，最早提出了解释金属电导的能带概念，接着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1931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Wilson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用能带观点说明了绝缘体与金属的区别在于能带是否填满，从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而奠定了半导体物理的理论基础，在其后的几十年里能带论在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众多一流科学家的努力中得到完善。</a:t>
            </a:r>
          </a:p>
        </p:txBody>
      </p:sp>
      <p:sp>
        <p:nvSpPr>
          <p:cNvPr id="5" name="矩形 4"/>
          <p:cNvSpPr/>
          <p:nvPr/>
        </p:nvSpPr>
        <p:spPr>
          <a:xfrm>
            <a:off x="742795" y="5661248"/>
            <a:ext cx="8079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能带论虽比自由电子论有所严格，但依然是一个近似理论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664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44487"/>
            <a:ext cx="8229600" cy="452596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2800" b="1" dirty="0" smtClean="0"/>
              <a:t>1 </a:t>
            </a:r>
            <a:r>
              <a:rPr lang="zh-CN" altLang="zh-CN" sz="2800" b="1" dirty="0" smtClean="0"/>
              <a:t>布洛赫定理</a:t>
            </a:r>
            <a:endParaRPr lang="zh-CN" altLang="zh-CN" sz="280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zh-CN" altLang="zh-CN" sz="2800" b="1" dirty="0" smtClean="0"/>
              <a:t>晶体中的电子是在周期性规则排列的正离子构成的势场中运动，电子在运动中接近正离子时势能降低，离开正离子时势能增大</a:t>
            </a:r>
            <a:r>
              <a:rPr lang="zh-CN" altLang="zh-CN" sz="2800" dirty="0" smtClean="0"/>
              <a:t>。故这种势能是随晶格的周期性而变化的（</a:t>
            </a:r>
            <a:r>
              <a:rPr lang="zh-CN" altLang="zh-CN" sz="2800" b="1" u="sng" dirty="0" smtClean="0">
                <a:solidFill>
                  <a:srgbClr val="7030A0"/>
                </a:solidFill>
              </a:rPr>
              <a:t>即所谓周期性势场，且其周期即为晶格的周期</a:t>
            </a:r>
            <a:r>
              <a:rPr lang="zh-CN" altLang="zh-CN" sz="2800" dirty="0" smtClean="0"/>
              <a:t>）。</a:t>
            </a:r>
            <a:endParaRPr lang="en-US" altLang="zh-CN" sz="280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zh-CN" altLang="zh-CN" sz="2800" dirty="0" smtClean="0"/>
              <a:t>在周期性势场中运动的电子满足以下薛定理方程：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zh-CN" altLang="en-US" sz="2800" dirty="0"/>
          </a:p>
        </p:txBody>
      </p:sp>
      <p:sp>
        <p:nvSpPr>
          <p:cNvPr id="1032" name="Rectangle 2"/>
          <p:cNvSpPr>
            <a:spLocks noChangeArrowheads="1"/>
          </p:cNvSpPr>
          <p:nvPr/>
        </p:nvSpPr>
        <p:spPr bwMode="auto">
          <a:xfrm>
            <a:off x="0" y="-169277"/>
            <a:ext cx="1847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1600">
              <a:latin typeface="Calibri" pitchFamily="34" charset="0"/>
            </a:endParaRPr>
          </a:p>
        </p:txBody>
      </p:sp>
      <p:graphicFrame>
        <p:nvGraphicFramePr>
          <p:cNvPr id="1024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150940"/>
              </p:ext>
            </p:extLst>
          </p:nvPr>
        </p:nvGraphicFramePr>
        <p:xfrm>
          <a:off x="856574" y="4295775"/>
          <a:ext cx="291306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" name="公式" r:id="rId3" imgW="1028254" imgH="203112" progId="Equation.3">
                  <p:embed/>
                </p:oleObj>
              </mc:Choice>
              <mc:Fallback>
                <p:oleObj name="公式" r:id="rId3" imgW="1028254" imgH="203112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6574" y="4295775"/>
                        <a:ext cx="2913062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Rectangle 4"/>
          <p:cNvSpPr>
            <a:spLocks noChangeArrowheads="1"/>
          </p:cNvSpPr>
          <p:nvPr/>
        </p:nvSpPr>
        <p:spPr bwMode="auto">
          <a:xfrm>
            <a:off x="0" y="-169277"/>
            <a:ext cx="1847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1600">
              <a:latin typeface="Calibri" pitchFamily="34" charset="0"/>
            </a:endParaRPr>
          </a:p>
        </p:txBody>
      </p:sp>
      <p:graphicFrame>
        <p:nvGraphicFramePr>
          <p:cNvPr id="102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410052"/>
              </p:ext>
            </p:extLst>
          </p:nvPr>
        </p:nvGraphicFramePr>
        <p:xfrm>
          <a:off x="4716016" y="4006057"/>
          <a:ext cx="347821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4" name="公式" r:id="rId5" imgW="1447800" imgH="419100" progId="Equation.3">
                  <p:embed/>
                </p:oleObj>
              </mc:Choice>
              <mc:Fallback>
                <p:oleObj name="公式" r:id="rId5" imgW="1447800" imgH="419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4006057"/>
                        <a:ext cx="3478213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" name="Rectangle 6"/>
          <p:cNvSpPr>
            <a:spLocks noChangeArrowheads="1"/>
          </p:cNvSpPr>
          <p:nvPr/>
        </p:nvSpPr>
        <p:spPr bwMode="auto">
          <a:xfrm>
            <a:off x="0" y="-169277"/>
            <a:ext cx="1847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1600">
              <a:latin typeface="Calibri" pitchFamily="34" charset="0"/>
            </a:endParaRPr>
          </a:p>
        </p:txBody>
      </p:sp>
      <p:graphicFrame>
        <p:nvGraphicFramePr>
          <p:cNvPr id="102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320514"/>
              </p:ext>
            </p:extLst>
          </p:nvPr>
        </p:nvGraphicFramePr>
        <p:xfrm>
          <a:off x="1691680" y="5229200"/>
          <a:ext cx="3967162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" name="公式" r:id="rId7" imgW="1651000" imgH="419100" progId="Equation.3">
                  <p:embed/>
                </p:oleObj>
              </mc:Choice>
              <mc:Fallback>
                <p:oleObj name="公式" r:id="rId7" imgW="1651000" imgH="419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5229200"/>
                        <a:ext cx="3967162" cy="1009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545455"/>
              </p:ext>
            </p:extLst>
          </p:nvPr>
        </p:nvGraphicFramePr>
        <p:xfrm>
          <a:off x="1692275" y="276225"/>
          <a:ext cx="15113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5" name="公式" r:id="rId3" imgW="532937" imgH="215713" progId="Equation.3">
                  <p:embed/>
                </p:oleObj>
              </mc:Choice>
              <mc:Fallback>
                <p:oleObj name="公式" r:id="rId3" imgW="532937" imgH="215713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76225"/>
                        <a:ext cx="1511300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514540"/>
              </p:ext>
            </p:extLst>
          </p:nvPr>
        </p:nvGraphicFramePr>
        <p:xfrm>
          <a:off x="468313" y="1773238"/>
          <a:ext cx="3224212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6" name="公式" r:id="rId5" imgW="1193800" imgH="292100" progId="Equation.3">
                  <p:embed/>
                </p:oleObj>
              </mc:Choice>
              <mc:Fallback>
                <p:oleObj name="公式" r:id="rId5" imgW="1193800" imgH="2921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773238"/>
                        <a:ext cx="3224212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1" name="Rectangle 3"/>
          <p:cNvSpPr>
            <a:spLocks noChangeArrowheads="1"/>
          </p:cNvSpPr>
          <p:nvPr/>
        </p:nvSpPr>
        <p:spPr bwMode="auto">
          <a:xfrm>
            <a:off x="395288" y="333375"/>
            <a:ext cx="1073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Times New Roman" panose="02020603050405020304" pitchFamily="18" charset="0"/>
                <a:cs typeface="Times New Roman" pitchFamily="18" charset="0"/>
              </a:rPr>
              <a:t>其中</a:t>
            </a:r>
            <a:endParaRPr lang="zh-CN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2" name="Rectangle 4"/>
          <p:cNvSpPr>
            <a:spLocks noChangeArrowheads="1"/>
          </p:cNvSpPr>
          <p:nvPr/>
        </p:nvSpPr>
        <p:spPr bwMode="auto">
          <a:xfrm>
            <a:off x="0" y="981075"/>
            <a:ext cx="84978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Times New Roman" pitchFamily="18" charset="0"/>
                <a:cs typeface="Times New Roman" pitchFamily="18" charset="0"/>
              </a:rPr>
              <a:t>为电子的势场，是以晶格排列的周期为周期的周期性函数。</a:t>
            </a:r>
            <a:endParaRPr lang="en-US" altLang="zh-CN" sz="2400" b="1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zh-CN" altLang="zh-CN" sz="2400" b="1">
                <a:latin typeface="Times New Roman" pitchFamily="18" charset="0"/>
                <a:cs typeface="Times New Roman" pitchFamily="18" charset="0"/>
              </a:rPr>
              <a:t>布洛赫（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Bloch</a:t>
            </a:r>
            <a:r>
              <a:rPr lang="zh-CN" altLang="en-US" sz="2400" b="1">
                <a:latin typeface="Times New Roman" pitchFamily="18" charset="0"/>
                <a:cs typeface="Times New Roman" pitchFamily="18" charset="0"/>
              </a:rPr>
              <a:t>）证明这个方程的解为：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335848"/>
              </p:ext>
            </p:extLst>
          </p:nvPr>
        </p:nvGraphicFramePr>
        <p:xfrm>
          <a:off x="1196975" y="2843213"/>
          <a:ext cx="10334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7" name="公式" r:id="rId7" imgW="622080" imgH="228600" progId="Equation.3">
                  <p:embed/>
                </p:oleObj>
              </mc:Choice>
              <mc:Fallback>
                <p:oleObj name="公式" r:id="rId7" imgW="62208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6975" y="2843213"/>
                        <a:ext cx="1033463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431801"/>
              </p:ext>
            </p:extLst>
          </p:nvPr>
        </p:nvGraphicFramePr>
        <p:xfrm>
          <a:off x="4248944" y="2581275"/>
          <a:ext cx="360363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8" name="公式" r:id="rId9" imgW="164885" imgH="266353" progId="Equation.3">
                  <p:embed/>
                </p:oleObj>
              </mc:Choice>
              <mc:Fallback>
                <p:oleObj name="公式" r:id="rId9" imgW="164885" imgH="266353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8944" y="2581275"/>
                        <a:ext cx="360363" cy="588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974605"/>
              </p:ext>
            </p:extLst>
          </p:nvPr>
        </p:nvGraphicFramePr>
        <p:xfrm>
          <a:off x="6560513" y="2793852"/>
          <a:ext cx="936625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" name="公式" r:id="rId11" imgW="342603" imgH="164957" progId="Equation.3">
                  <p:embed/>
                </p:oleObj>
              </mc:Choice>
              <mc:Fallback>
                <p:oleObj name="公式" r:id="rId11" imgW="342603" imgH="164957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0513" y="2793852"/>
                        <a:ext cx="936625" cy="449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529452"/>
              </p:ext>
            </p:extLst>
          </p:nvPr>
        </p:nvGraphicFramePr>
        <p:xfrm>
          <a:off x="4716463" y="3326142"/>
          <a:ext cx="1008062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" name="公式" r:id="rId13" imgW="532937" imgH="215713" progId="Equation.3">
                  <p:embed/>
                </p:oleObj>
              </mc:Choice>
              <mc:Fallback>
                <p:oleObj name="公式" r:id="rId13" imgW="532937" imgH="21571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3326142"/>
                        <a:ext cx="1008062" cy="411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649245"/>
              </p:ext>
            </p:extLst>
          </p:nvPr>
        </p:nvGraphicFramePr>
        <p:xfrm>
          <a:off x="1835150" y="4292600"/>
          <a:ext cx="14763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" name="公式" r:id="rId15" imgW="634449" imgH="215713" progId="Equation.3">
                  <p:embed/>
                </p:oleObj>
              </mc:Choice>
              <mc:Fallback>
                <p:oleObj name="公式" r:id="rId15" imgW="634449" imgH="21571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4292600"/>
                        <a:ext cx="1476375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95288" y="2781300"/>
            <a:ext cx="1108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Times New Roman" panose="02020603050405020304" pitchFamily="18" charset="0"/>
                <a:cs typeface="Times New Roman" pitchFamily="18" charset="0"/>
              </a:rPr>
              <a:t>其中，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2124075" y="2781449"/>
            <a:ext cx="21082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Times New Roman" panose="02020603050405020304" pitchFamily="18" charset="0"/>
                <a:cs typeface="Times New Roman" pitchFamily="18" charset="0"/>
              </a:rPr>
              <a:t> 是</a:t>
            </a:r>
            <a:r>
              <a:rPr lang="zh-CN" altLang="en-US" sz="2400" dirty="0">
                <a:latin typeface="Times New Roman" panose="02020603050405020304" pitchFamily="18" charset="0"/>
                <a:cs typeface="Times New Roman" pitchFamily="18" charset="0"/>
              </a:rPr>
              <a:t>一个与波矢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4427538" y="2852886"/>
            <a:ext cx="19543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Times New Roman" panose="02020603050405020304" pitchFamily="18" charset="0"/>
                <a:cs typeface="Times New Roman" pitchFamily="18" charset="0"/>
              </a:rPr>
              <a:t>   有关</a:t>
            </a:r>
            <a:r>
              <a:rPr lang="zh-CN" altLang="en-US" sz="2400" dirty="0">
                <a:latin typeface="Times New Roman" panose="02020603050405020304" pitchFamily="18" charset="0"/>
                <a:cs typeface="Times New Roman" pitchFamily="18" charset="0"/>
              </a:rPr>
              <a:t>，且为</a:t>
            </a: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539750" y="3357563"/>
            <a:ext cx="38782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Times New Roman" panose="02020603050405020304" pitchFamily="18" charset="0"/>
                <a:cs typeface="Times New Roman" pitchFamily="18" charset="0"/>
              </a:rPr>
              <a:t>的周期性函数，其周期性同</a:t>
            </a:r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468313" y="3860800"/>
            <a:ext cx="48006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一样，以晶格排列的周期为周期。</a:t>
            </a:r>
            <a:endParaRPr lang="en-US" altLang="zh-CN" sz="240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显然，若</a:t>
            </a: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3348038" y="4365625"/>
            <a:ext cx="1209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>
                <a:latin typeface="Times New Roman" panose="02020603050405020304" pitchFamily="18" charset="0"/>
                <a:cs typeface="Times New Roman" pitchFamily="18" charset="0"/>
              </a:rPr>
              <a:t>为常数，</a:t>
            </a:r>
          </a:p>
        </p:txBody>
      </p:sp>
      <p:graphicFrame>
        <p:nvGraphicFramePr>
          <p:cNvPr id="922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381885"/>
              </p:ext>
            </p:extLst>
          </p:nvPr>
        </p:nvGraphicFramePr>
        <p:xfrm>
          <a:off x="5076825" y="4221163"/>
          <a:ext cx="165576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" name="公式" r:id="rId17" imgW="710891" imgH="291973" progId="Equation.3">
                  <p:embed/>
                </p:oleObj>
              </mc:Choice>
              <mc:Fallback>
                <p:oleObj name="公式" r:id="rId17" imgW="710891" imgH="291973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4221163"/>
                        <a:ext cx="1655763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301625" y="5046664"/>
            <a:ext cx="7343775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即为索未菲电子（自由电子）的波函数。</a:t>
            </a:r>
            <a:endParaRPr lang="en-US" altLang="zh-CN" sz="20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所以电子在周期性势场中运动的同索未菲电子相似，代表一个波长为</a:t>
            </a:r>
          </a:p>
        </p:txBody>
      </p:sp>
      <p:graphicFrame>
        <p:nvGraphicFramePr>
          <p:cNvPr id="2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314316"/>
              </p:ext>
            </p:extLst>
          </p:nvPr>
        </p:nvGraphicFramePr>
        <p:xfrm>
          <a:off x="2771775" y="5661025"/>
          <a:ext cx="369888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3" name="公式" r:id="rId19" imgW="177480" imgH="406080" progId="Equation.3">
                  <p:embed/>
                </p:oleObj>
              </mc:Choice>
              <mc:Fallback>
                <p:oleObj name="公式" r:id="rId19" imgW="177480" imgH="4060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5661025"/>
                        <a:ext cx="369888" cy="725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166141"/>
              </p:ext>
            </p:extLst>
          </p:nvPr>
        </p:nvGraphicFramePr>
        <p:xfrm>
          <a:off x="4067175" y="5661025"/>
          <a:ext cx="433388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4" name="公式" r:id="rId21" imgW="164885" imgH="266353" progId="Equation.3">
                  <p:embed/>
                </p:oleObj>
              </mc:Choice>
              <mc:Fallback>
                <p:oleObj name="公式" r:id="rId21" imgW="164885" imgH="26635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5661025"/>
                        <a:ext cx="433388" cy="70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3276600" y="5732463"/>
            <a:ext cx="696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>
                <a:latin typeface="Times New Roman" panose="02020603050405020304" pitchFamily="18" charset="0"/>
                <a:cs typeface="Times New Roman" pitchFamily="18" charset="0"/>
              </a:rPr>
              <a:t>且在</a:t>
            </a:r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4716463" y="5805488"/>
            <a:ext cx="25638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>
                <a:latin typeface="Times New Roman" panose="02020603050405020304" pitchFamily="18" charset="0"/>
                <a:cs typeface="Times New Roman" pitchFamily="18" charset="0"/>
              </a:rPr>
              <a:t>方向传播的平面波。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20" grpId="0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1"/>
          <p:cNvGraphicFramePr>
            <a:graphicFrameLocks noChangeAspect="1"/>
          </p:cNvGraphicFramePr>
          <p:nvPr/>
        </p:nvGraphicFramePr>
        <p:xfrm>
          <a:off x="1331913" y="476250"/>
          <a:ext cx="12636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8" name="公式" r:id="rId3" imgW="634449" imgH="215713" progId="Equation.3">
                  <p:embed/>
                </p:oleObj>
              </mc:Choice>
              <mc:Fallback>
                <p:oleObj name="公式" r:id="rId3" imgW="634449" imgH="215713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76250"/>
                        <a:ext cx="126365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20"/>
          <p:cNvGraphicFramePr>
            <a:graphicFrameLocks noChangeAspect="1"/>
          </p:cNvGraphicFramePr>
          <p:nvPr/>
        </p:nvGraphicFramePr>
        <p:xfrm>
          <a:off x="3995738" y="404813"/>
          <a:ext cx="360362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9" name="公式" r:id="rId5" imgW="164885" imgH="266353" progId="Equation.3">
                  <p:embed/>
                </p:oleObj>
              </mc:Choice>
              <mc:Fallback>
                <p:oleObj name="公式" r:id="rId5" imgW="164885" imgH="266353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404813"/>
                        <a:ext cx="360362" cy="588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19"/>
          <p:cNvGraphicFramePr>
            <a:graphicFrameLocks noChangeAspect="1"/>
          </p:cNvGraphicFramePr>
          <p:nvPr/>
        </p:nvGraphicFramePr>
        <p:xfrm>
          <a:off x="6443663" y="549275"/>
          <a:ext cx="901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0" name="公式" r:id="rId7" imgW="342603" imgH="164957" progId="Equation.3">
                  <p:embed/>
                </p:oleObj>
              </mc:Choice>
              <mc:Fallback>
                <p:oleObj name="公式" r:id="rId7" imgW="342603" imgH="164957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549275"/>
                        <a:ext cx="9017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18"/>
          <p:cNvGraphicFramePr>
            <a:graphicFrameLocks noChangeAspect="1"/>
          </p:cNvGraphicFramePr>
          <p:nvPr/>
        </p:nvGraphicFramePr>
        <p:xfrm>
          <a:off x="611188" y="1700213"/>
          <a:ext cx="29400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1" name="公式" r:id="rId9" imgW="1193800" imgH="292100" progId="Equation.3">
                  <p:embed/>
                </p:oleObj>
              </mc:Choice>
              <mc:Fallback>
                <p:oleObj name="公式" r:id="rId9" imgW="1193800" imgH="2921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700213"/>
                        <a:ext cx="2940050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" name="Rectangle 22"/>
          <p:cNvSpPr>
            <a:spLocks noChangeArrowheads="1"/>
          </p:cNvSpPr>
          <p:nvPr/>
        </p:nvSpPr>
        <p:spPr bwMode="auto">
          <a:xfrm>
            <a:off x="323850" y="476250"/>
            <a:ext cx="1069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由于</a:t>
            </a:r>
            <a:endParaRPr lang="zh-CN" altLang="zh-CN" sz="2400">
              <a:solidFill>
                <a:srgbClr val="002060"/>
              </a:solidFill>
            </a:endParaRPr>
          </a:p>
        </p:txBody>
      </p:sp>
      <p:sp>
        <p:nvSpPr>
          <p:cNvPr id="3080" name="Rectangle 23"/>
          <p:cNvSpPr>
            <a:spLocks noChangeArrowheads="1"/>
          </p:cNvSpPr>
          <p:nvPr/>
        </p:nvSpPr>
        <p:spPr bwMode="auto">
          <a:xfrm>
            <a:off x="2411413" y="476250"/>
            <a:ext cx="1685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的性质同</a:t>
            </a:r>
            <a:endParaRPr lang="zh-CN" altLang="zh-CN" sz="2400">
              <a:solidFill>
                <a:srgbClr val="002060"/>
              </a:solidFill>
            </a:endParaRPr>
          </a:p>
        </p:txBody>
      </p:sp>
      <p:sp>
        <p:nvSpPr>
          <p:cNvPr id="3081" name="Rectangle 24"/>
          <p:cNvSpPr>
            <a:spLocks noChangeArrowheads="1"/>
          </p:cNvSpPr>
          <p:nvPr/>
        </p:nvSpPr>
        <p:spPr bwMode="auto">
          <a:xfrm>
            <a:off x="4356100" y="549275"/>
            <a:ext cx="19923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有关，且为</a:t>
            </a:r>
            <a:endParaRPr lang="zh-CN" altLang="zh-CN" sz="2400">
              <a:solidFill>
                <a:srgbClr val="002060"/>
              </a:solidFill>
            </a:endParaRPr>
          </a:p>
        </p:txBody>
      </p:sp>
      <p:sp>
        <p:nvSpPr>
          <p:cNvPr id="3082" name="Rectangle 25"/>
          <p:cNvSpPr>
            <a:spLocks noChangeArrowheads="1"/>
          </p:cNvSpPr>
          <p:nvPr/>
        </p:nvSpPr>
        <p:spPr bwMode="auto">
          <a:xfrm>
            <a:off x="468313" y="1022350"/>
            <a:ext cx="6659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的周期性函数，故该波被</a:t>
            </a:r>
            <a:r>
              <a:rPr lang="zh-CN" altLang="zh-CN" sz="2800" u="sng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周期性势场调幅</a:t>
            </a:r>
            <a:r>
              <a:rPr lang="zh-CN" altLang="zh-CN" sz="24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zh-CN" altLang="zh-CN" sz="2400">
              <a:solidFill>
                <a:srgbClr val="002060"/>
              </a:solidFill>
            </a:endParaRPr>
          </a:p>
        </p:txBody>
      </p:sp>
      <p:sp>
        <p:nvSpPr>
          <p:cNvPr id="8218" name="Rectangle 26"/>
          <p:cNvSpPr>
            <a:spLocks noChangeArrowheads="1"/>
          </p:cNvSpPr>
          <p:nvPr/>
        </p:nvSpPr>
        <p:spPr bwMode="auto">
          <a:xfrm>
            <a:off x="179388" y="2492375"/>
            <a:ext cx="90725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称为</a:t>
            </a:r>
            <a:r>
              <a:rPr lang="zh-CN" altLang="zh-CN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布洛赫函数</a:t>
            </a:r>
            <a:r>
              <a:rPr lang="zh-CN" altLang="zh-CN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（或具有这种形式的波函数为布洛赫波函数）。</a:t>
            </a:r>
            <a:endParaRPr lang="en-US" altLang="zh-CN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zh-CN" altLang="zh-CN" sz="2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上述命题和结论（即方程的解形式）称为布洛赫定理。</a:t>
            </a:r>
            <a:endParaRPr lang="zh-CN" altLang="zh-CN" sz="2400" dirty="0">
              <a:solidFill>
                <a:srgbClr val="002060"/>
              </a:solidFill>
            </a:endParaRPr>
          </a:p>
        </p:txBody>
      </p:sp>
      <p:sp>
        <p:nvSpPr>
          <p:cNvPr id="3084" name="Rectangle 27"/>
          <p:cNvSpPr>
            <a:spLocks noChangeArrowheads="1"/>
          </p:cNvSpPr>
          <p:nvPr/>
        </p:nvSpPr>
        <p:spPr bwMode="auto">
          <a:xfrm>
            <a:off x="492903" y="3903745"/>
            <a:ext cx="811953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800" b="1" dirty="0">
                <a:solidFill>
                  <a:srgbClr val="C00000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布洛赫波</a:t>
            </a:r>
            <a:r>
              <a:rPr lang="zh-CN" altLang="zh-CN" sz="2800" b="1" dirty="0">
                <a:solidFill>
                  <a:srgbClr val="002060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：电子在晶格的周期性势场中运动的</a:t>
            </a:r>
            <a:endParaRPr lang="en-US" altLang="zh-CN" sz="2800" b="1" dirty="0">
              <a:solidFill>
                <a:srgbClr val="002060"/>
              </a:solidFill>
              <a:latin typeface="Times New Roman" pitchFamily="18" charset="0"/>
              <a:ea typeface="楷体_GB2312"/>
              <a:cs typeface="Times New Roman" pitchFamily="18" charset="0"/>
            </a:endParaRPr>
          </a:p>
          <a:p>
            <a:pPr eaLnBrk="1" hangingPunct="1"/>
            <a:r>
              <a:rPr lang="zh-CN" altLang="zh-CN" sz="2800" b="1" dirty="0">
                <a:solidFill>
                  <a:srgbClr val="002060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波函数是一个按晶格的周期性函数调幅的平面波。</a:t>
            </a:r>
            <a:endParaRPr lang="zh-CN" altLang="zh-CN" sz="2800" dirty="0">
              <a:solidFill>
                <a:srgbClr val="002060"/>
              </a:solidFill>
              <a:ea typeface="楷体_GB231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8" grpId="0" autoUpdateAnimBg="0"/>
      <p:bldP spid="308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5047" y="260648"/>
            <a:ext cx="87849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换句话说：</a:t>
            </a:r>
            <a:r>
              <a:rPr lang="en-US" altLang="zh-CN" sz="2400" dirty="0">
                <a:solidFill>
                  <a:srgbClr val="000000"/>
                </a:solidFill>
              </a:rPr>
              <a:t>Bloch 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发现，不管周期势场的具体函数形式如何，</a:t>
            </a:r>
          </a:p>
          <a:p>
            <a:r>
              <a:rPr lang="zh-CN" altLang="en-US" sz="2400" b="1" dirty="0">
                <a:solidFill>
                  <a:srgbClr val="FF3300"/>
                </a:solidFill>
                <a:latin typeface="宋体,Bold"/>
              </a:rPr>
              <a:t>在周期势场中运动的单电子的波函数不再是平面波，而是</a:t>
            </a:r>
          </a:p>
          <a:p>
            <a:r>
              <a:rPr lang="zh-CN" altLang="en-US" sz="2400" b="1" dirty="0">
                <a:solidFill>
                  <a:srgbClr val="FF3300"/>
                </a:solidFill>
                <a:latin typeface="宋体,Bold"/>
              </a:rPr>
              <a:t>调幅平面波，其振幅也不再是常数，而是按晶体的周期而</a:t>
            </a:r>
          </a:p>
          <a:p>
            <a:r>
              <a:rPr lang="zh-CN" altLang="en-US" sz="2400" b="1" dirty="0">
                <a:solidFill>
                  <a:srgbClr val="FF3300"/>
                </a:solidFill>
                <a:latin typeface="宋体,Bold"/>
              </a:rPr>
              <a:t>周期变化。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30308"/>
            <a:ext cx="6819478" cy="483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07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1418"/>
            <a:ext cx="6840760" cy="667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51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标题 1"/>
          <p:cNvSpPr>
            <a:spLocks noGrp="1"/>
          </p:cNvSpPr>
          <p:nvPr>
            <p:ph type="title"/>
          </p:nvPr>
        </p:nvSpPr>
        <p:spPr>
          <a:xfrm>
            <a:off x="107950" y="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zh-CN" sz="2400" b="1" smtClean="0"/>
              <a:t>2</a:t>
            </a:r>
            <a:r>
              <a:rPr lang="zh-CN" altLang="zh-CN" sz="2400" b="1" smtClean="0"/>
              <a:t>．布洛赫定理的证明 （一维）</a:t>
            </a:r>
            <a:r>
              <a:rPr lang="zh-CN" altLang="zh-CN" sz="2400" smtClean="0"/>
              <a:t/>
            </a:r>
            <a:br>
              <a:rPr lang="zh-CN" altLang="zh-CN" sz="2400" smtClean="0"/>
            </a:br>
            <a:endParaRPr lang="zh-CN" altLang="en-US" sz="2400" smtClean="0"/>
          </a:p>
        </p:txBody>
      </p:sp>
      <p:graphicFrame>
        <p:nvGraphicFramePr>
          <p:cNvPr id="4098" name="Object 8"/>
          <p:cNvGraphicFramePr>
            <a:graphicFrameLocks noChangeAspect="1"/>
          </p:cNvGraphicFramePr>
          <p:nvPr/>
        </p:nvGraphicFramePr>
        <p:xfrm>
          <a:off x="6659563" y="1052513"/>
          <a:ext cx="246062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5" name="公式" r:id="rId3" imgW="139579" imgH="266469" progId="Equation.3">
                  <p:embed/>
                </p:oleObj>
              </mc:Choice>
              <mc:Fallback>
                <p:oleObj name="公式" r:id="rId3" imgW="139579" imgH="2664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1052513"/>
                        <a:ext cx="246062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7"/>
          <p:cNvGraphicFramePr>
            <a:graphicFrameLocks noChangeAspect="1"/>
          </p:cNvGraphicFramePr>
          <p:nvPr/>
        </p:nvGraphicFramePr>
        <p:xfrm>
          <a:off x="3708400" y="1916113"/>
          <a:ext cx="503238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6" name="公式" r:id="rId5" imgW="330057" imgH="215806" progId="Equation.3">
                  <p:embed/>
                </p:oleObj>
              </mc:Choice>
              <mc:Fallback>
                <p:oleObj name="公式" r:id="rId5" imgW="330057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1916113"/>
                        <a:ext cx="503238" cy="554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6"/>
          <p:cNvGraphicFramePr>
            <a:graphicFrameLocks noChangeAspect="1"/>
          </p:cNvGraphicFramePr>
          <p:nvPr/>
        </p:nvGraphicFramePr>
        <p:xfrm>
          <a:off x="4859338" y="1844675"/>
          <a:ext cx="231933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7" name="公式" r:id="rId7" imgW="1104900" imgH="304800" progId="Equation.3">
                  <p:embed/>
                </p:oleObj>
              </mc:Choice>
              <mc:Fallback>
                <p:oleObj name="公式" r:id="rId7" imgW="11049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1844675"/>
                        <a:ext cx="2319337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5"/>
          <p:cNvGraphicFramePr>
            <a:graphicFrameLocks noChangeAspect="1"/>
          </p:cNvGraphicFramePr>
          <p:nvPr/>
        </p:nvGraphicFramePr>
        <p:xfrm>
          <a:off x="3419475" y="2492375"/>
          <a:ext cx="4462463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8" name="公式" r:id="rId9" imgW="2044700" imgH="330200" progId="Equation.3">
                  <p:embed/>
                </p:oleObj>
              </mc:Choice>
              <mc:Fallback>
                <p:oleObj name="公式" r:id="rId9" imgW="20447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2492375"/>
                        <a:ext cx="4462463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4"/>
          <p:cNvGraphicFramePr>
            <a:graphicFrameLocks noChangeAspect="1"/>
          </p:cNvGraphicFramePr>
          <p:nvPr/>
        </p:nvGraphicFramePr>
        <p:xfrm>
          <a:off x="4787900" y="3141663"/>
          <a:ext cx="36036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9" name="公式" r:id="rId11" imgW="139579" imgH="266469" progId="Equation.3">
                  <p:embed/>
                </p:oleObj>
              </mc:Choice>
              <mc:Fallback>
                <p:oleObj name="公式" r:id="rId11" imgW="139579" imgH="2664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3141663"/>
                        <a:ext cx="360363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2555875" y="4005263"/>
          <a:ext cx="3019425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0" name="公式" r:id="rId12" imgW="1257300" imgH="330200" progId="Equation.3">
                  <p:embed/>
                </p:oleObj>
              </mc:Choice>
              <mc:Fallback>
                <p:oleObj name="公式" r:id="rId12" imgW="12573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005263"/>
                        <a:ext cx="3019425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4" name="Object 2"/>
          <p:cNvGraphicFramePr>
            <a:graphicFrameLocks noChangeAspect="1"/>
          </p:cNvGraphicFramePr>
          <p:nvPr/>
        </p:nvGraphicFramePr>
        <p:xfrm>
          <a:off x="1331913" y="4868863"/>
          <a:ext cx="4667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1" name="公式" r:id="rId14" imgW="330057" imgH="215806" progId="Equation.3">
                  <p:embed/>
                </p:oleObj>
              </mc:Choice>
              <mc:Fallback>
                <p:oleObj name="公式" r:id="rId14" imgW="330057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868863"/>
                        <a:ext cx="46672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" name="Object 1"/>
          <p:cNvGraphicFramePr>
            <a:graphicFrameLocks noChangeAspect="1"/>
          </p:cNvGraphicFramePr>
          <p:nvPr/>
        </p:nvGraphicFramePr>
        <p:xfrm>
          <a:off x="3492500" y="4941888"/>
          <a:ext cx="6191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2" name="公式" r:id="rId15" imgW="330057" imgH="203112" progId="Equation.3">
                  <p:embed/>
                </p:oleObj>
              </mc:Choice>
              <mc:Fallback>
                <p:oleObj name="公式" r:id="rId15" imgW="330057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4941888"/>
                        <a:ext cx="61912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8" name="Rectangle 9"/>
          <p:cNvSpPr>
            <a:spLocks noChangeArrowheads="1"/>
          </p:cNvSpPr>
          <p:nvPr/>
        </p:nvSpPr>
        <p:spPr bwMode="auto">
          <a:xfrm>
            <a:off x="179388" y="692150"/>
            <a:ext cx="81486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所谓势场的周期性来自晶格的周期性（即平移对称性）。</a:t>
            </a:r>
            <a:endParaRPr lang="en-US" altLang="zh-CN" sz="240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任何对称操作都可以用相应的算符来表示。设</a:t>
            </a:r>
            <a:endParaRPr lang="zh-CN" altLang="zh-CN" sz="2400"/>
          </a:p>
        </p:txBody>
      </p:sp>
      <p:sp>
        <p:nvSpPr>
          <p:cNvPr id="4109" name="Rectangle 10"/>
          <p:cNvSpPr>
            <a:spLocks noChangeArrowheads="1"/>
          </p:cNvSpPr>
          <p:nvPr/>
        </p:nvSpPr>
        <p:spPr bwMode="auto">
          <a:xfrm>
            <a:off x="107950" y="1484313"/>
            <a:ext cx="6608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是平移对称操作所对应的算符，则对任意函数</a:t>
            </a:r>
            <a:endParaRPr lang="zh-CN" altLang="zh-CN" sz="2400"/>
          </a:p>
        </p:txBody>
      </p:sp>
      <p:sp>
        <p:nvSpPr>
          <p:cNvPr id="4110" name="Rectangle 11"/>
          <p:cNvSpPr>
            <a:spLocks noChangeArrowheads="1"/>
          </p:cNvSpPr>
          <p:nvPr/>
        </p:nvSpPr>
        <p:spPr bwMode="auto">
          <a:xfrm>
            <a:off x="3995738" y="1916113"/>
            <a:ext cx="762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有</a:t>
            </a:r>
            <a:endParaRPr lang="zh-CN" altLang="zh-CN" sz="2400"/>
          </a:p>
        </p:txBody>
      </p:sp>
      <p:sp>
        <p:nvSpPr>
          <p:cNvPr id="7180" name="Rectangle 12"/>
          <p:cNvSpPr>
            <a:spLocks noChangeArrowheads="1"/>
          </p:cNvSpPr>
          <p:nvPr/>
        </p:nvSpPr>
        <p:spPr bwMode="auto">
          <a:xfrm>
            <a:off x="1979613" y="2636838"/>
            <a:ext cx="145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显然，</a:t>
            </a:r>
            <a:endParaRPr lang="zh-CN" altLang="en-US" sz="2400"/>
          </a:p>
        </p:txBody>
      </p:sp>
      <p:sp>
        <p:nvSpPr>
          <p:cNvPr id="7181" name="Rectangle 13"/>
          <p:cNvSpPr>
            <a:spLocks noChangeArrowheads="1"/>
          </p:cNvSpPr>
          <p:nvPr/>
        </p:nvSpPr>
        <p:spPr bwMode="auto">
          <a:xfrm>
            <a:off x="1692275" y="3357563"/>
            <a:ext cx="3070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如此反复使用算符</a:t>
            </a:r>
            <a:endParaRPr lang="zh-CN" altLang="en-US" sz="2400"/>
          </a:p>
        </p:txBody>
      </p:sp>
      <p:sp>
        <p:nvSpPr>
          <p:cNvPr id="7182" name="Rectangle 14"/>
          <p:cNvSpPr>
            <a:spLocks noChangeArrowheads="1"/>
          </p:cNvSpPr>
          <p:nvPr/>
        </p:nvSpPr>
        <p:spPr bwMode="auto">
          <a:xfrm>
            <a:off x="5292725" y="3429000"/>
            <a:ext cx="13763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得到：</a:t>
            </a:r>
            <a:endParaRPr lang="zh-CN" altLang="zh-CN" sz="2400"/>
          </a:p>
        </p:txBody>
      </p:sp>
      <p:sp>
        <p:nvSpPr>
          <p:cNvPr id="7184" name="Rectangle 16"/>
          <p:cNvSpPr>
            <a:spLocks noChangeArrowheads="1"/>
          </p:cNvSpPr>
          <p:nvPr/>
        </p:nvSpPr>
        <p:spPr bwMode="auto">
          <a:xfrm>
            <a:off x="1547813" y="4868863"/>
            <a:ext cx="19923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Times New Roman" pitchFamily="18" charset="0"/>
                <a:ea typeface="楷体_GB2312"/>
                <a:cs typeface="Times New Roman" pitchFamily="18" charset="0"/>
              </a:rPr>
              <a:t>可以是势能</a:t>
            </a:r>
            <a:endParaRPr lang="zh-CN" altLang="zh-CN" sz="2400">
              <a:ea typeface="楷体_GB2312"/>
              <a:cs typeface="Times New Roman" pitchFamily="18" charset="0"/>
            </a:endParaRPr>
          </a:p>
        </p:txBody>
      </p:sp>
      <p:sp>
        <p:nvSpPr>
          <p:cNvPr id="7185" name="Rectangle 17"/>
          <p:cNvSpPr>
            <a:spLocks noChangeArrowheads="1"/>
          </p:cNvSpPr>
          <p:nvPr/>
        </p:nvSpPr>
        <p:spPr bwMode="auto">
          <a:xfrm>
            <a:off x="3995738" y="4868863"/>
            <a:ext cx="41640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Times New Roman" pitchFamily="18" charset="0"/>
                <a:ea typeface="楷体_GB2312"/>
                <a:cs typeface="Times New Roman" pitchFamily="18" charset="0"/>
              </a:rPr>
              <a:t>，也可以是</a:t>
            </a:r>
            <a:r>
              <a:rPr lang="en-US" altLang="zh-CN" sz="2400" b="1">
                <a:latin typeface="Times New Roman" pitchFamily="18" charset="0"/>
                <a:ea typeface="楷体_GB2312"/>
                <a:cs typeface="Times New Roman" pitchFamily="18" charset="0"/>
              </a:rPr>
              <a:t>Hamilton</a:t>
            </a:r>
            <a:r>
              <a:rPr lang="zh-CN" altLang="en-US" sz="2400" b="1">
                <a:latin typeface="Times New Roman" pitchFamily="18" charset="0"/>
                <a:ea typeface="楷体_GB2312"/>
                <a:cs typeface="Times New Roman" pitchFamily="18" charset="0"/>
              </a:rPr>
              <a:t>量</a:t>
            </a:r>
            <a:r>
              <a:rPr lang="zh-CN" altLang="en-US" sz="2400">
                <a:latin typeface="Times New Roman" pitchFamily="18" charset="0"/>
                <a:ea typeface="楷体_GB2312"/>
                <a:cs typeface="Times New Roman" pitchFamily="18" charset="0"/>
              </a:rPr>
              <a:t>）。</a:t>
            </a:r>
            <a:endParaRPr lang="zh-CN" altLang="en-US" sz="2400">
              <a:ea typeface="楷体_GB231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34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20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20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20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0" grpId="0"/>
      <p:bldP spid="7181" grpId="0"/>
      <p:bldP spid="7182" grpId="0"/>
      <p:bldP spid="7184" grpId="0"/>
      <p:bldP spid="718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10"/>
          <p:cNvGraphicFramePr>
            <a:graphicFrameLocks noChangeAspect="1"/>
          </p:cNvGraphicFramePr>
          <p:nvPr/>
        </p:nvGraphicFramePr>
        <p:xfrm>
          <a:off x="539750" y="115888"/>
          <a:ext cx="719138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1" name="公式" r:id="rId3" imgW="330057" imgH="215806" progId="Equation.3">
                  <p:embed/>
                </p:oleObj>
              </mc:Choice>
              <mc:Fallback>
                <p:oleObj name="公式" r:id="rId3" imgW="330057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15888"/>
                        <a:ext cx="719138" cy="474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9"/>
          <p:cNvGraphicFramePr>
            <a:graphicFrameLocks noChangeAspect="1"/>
          </p:cNvGraphicFramePr>
          <p:nvPr/>
        </p:nvGraphicFramePr>
        <p:xfrm>
          <a:off x="4211638" y="115888"/>
          <a:ext cx="252095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2" name="公式" r:id="rId5" imgW="1524000" imgH="304800" progId="Equation.3">
                  <p:embed/>
                </p:oleObj>
              </mc:Choice>
              <mc:Fallback>
                <p:oleObj name="公式" r:id="rId5" imgW="15240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115888"/>
                        <a:ext cx="2520950" cy="511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8"/>
          <p:cNvGraphicFramePr>
            <a:graphicFrameLocks noChangeAspect="1"/>
          </p:cNvGraphicFramePr>
          <p:nvPr/>
        </p:nvGraphicFramePr>
        <p:xfrm>
          <a:off x="2051050" y="765175"/>
          <a:ext cx="2897188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3" name="公式" r:id="rId7" imgW="1689100" imgH="419100" progId="Equation.3">
                  <p:embed/>
                </p:oleObj>
              </mc:Choice>
              <mc:Fallback>
                <p:oleObj name="公式" r:id="rId7" imgW="16891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765175"/>
                        <a:ext cx="2897188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7"/>
          <p:cNvGraphicFramePr>
            <a:graphicFrameLocks noChangeAspect="1"/>
          </p:cNvGraphicFramePr>
          <p:nvPr/>
        </p:nvGraphicFramePr>
        <p:xfrm>
          <a:off x="5364163" y="1412875"/>
          <a:ext cx="2066925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4" name="公式" r:id="rId9" imgW="1091726" imgH="418918" progId="Equation.3">
                  <p:embed/>
                </p:oleObj>
              </mc:Choice>
              <mc:Fallback>
                <p:oleObj name="公式" r:id="rId9" imgW="1091726" imgH="4189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1412875"/>
                        <a:ext cx="2066925" cy="792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0" name="Object 6"/>
          <p:cNvGraphicFramePr>
            <a:graphicFrameLocks noChangeAspect="1"/>
          </p:cNvGraphicFramePr>
          <p:nvPr/>
        </p:nvGraphicFramePr>
        <p:xfrm>
          <a:off x="468313" y="2205038"/>
          <a:ext cx="2967037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5" name="公式" r:id="rId11" imgW="1155199" imgH="304668" progId="Equation.3">
                  <p:embed/>
                </p:oleObj>
              </mc:Choice>
              <mc:Fallback>
                <p:oleObj name="公式" r:id="rId11" imgW="1155199" imgH="3046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205038"/>
                        <a:ext cx="2967037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5"/>
          <p:cNvGraphicFramePr>
            <a:graphicFrameLocks noChangeAspect="1"/>
          </p:cNvGraphicFramePr>
          <p:nvPr/>
        </p:nvGraphicFramePr>
        <p:xfrm>
          <a:off x="3492500" y="2276475"/>
          <a:ext cx="419576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6" name="公式" r:id="rId13" imgW="1905000" imgH="457200" progId="Equation.3">
                  <p:embed/>
                </p:oleObj>
              </mc:Choice>
              <mc:Fallback>
                <p:oleObj name="公式" r:id="rId13" imgW="1905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2276475"/>
                        <a:ext cx="4195763" cy="100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1763713" y="3429000"/>
          <a:ext cx="252095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7" name="公式" r:id="rId15" imgW="1333500" imgH="419100" progId="Equation.3">
                  <p:embed/>
                </p:oleObj>
              </mc:Choice>
              <mc:Fallback>
                <p:oleObj name="公式" r:id="rId15" imgW="13335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3429000"/>
                        <a:ext cx="2520950" cy="792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5219700" y="3357563"/>
          <a:ext cx="1103313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8" name="公式" r:id="rId17" imgW="634725" imgH="457002" progId="Equation.3">
                  <p:embed/>
                </p:oleObj>
              </mc:Choice>
              <mc:Fallback>
                <p:oleObj name="公式" r:id="rId17" imgW="634725" imgH="4570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3357563"/>
                        <a:ext cx="1103313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6875463" y="3357563"/>
          <a:ext cx="649287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9" name="公式" r:id="rId19" imgW="291973" imgH="418918" progId="Equation.3">
                  <p:embed/>
                </p:oleObj>
              </mc:Choice>
              <mc:Fallback>
                <p:oleObj name="公式" r:id="rId19" imgW="291973" imgH="4189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5463" y="3357563"/>
                        <a:ext cx="649287" cy="928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" name="Object 1"/>
          <p:cNvGraphicFramePr>
            <a:graphicFrameLocks noChangeAspect="1"/>
          </p:cNvGraphicFramePr>
          <p:nvPr/>
        </p:nvGraphicFramePr>
        <p:xfrm>
          <a:off x="1908175" y="4581525"/>
          <a:ext cx="1150938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0" name="公式" r:id="rId21" imgW="482391" imgH="304668" progId="Equation.3">
                  <p:embed/>
                </p:oleObj>
              </mc:Choice>
              <mc:Fallback>
                <p:oleObj name="公式" r:id="rId21" imgW="482391" imgH="3046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4581525"/>
                        <a:ext cx="1150938" cy="739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3" name="Rectangle 11"/>
          <p:cNvSpPr>
            <a:spLocks noChangeArrowheads="1"/>
          </p:cNvSpPr>
          <p:nvPr/>
        </p:nvSpPr>
        <p:spPr bwMode="auto">
          <a:xfrm>
            <a:off x="0" y="26035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①</a:t>
            </a:r>
            <a:endParaRPr lang="zh-CN" altLang="zh-CN" sz="2400"/>
          </a:p>
        </p:txBody>
      </p:sp>
      <p:sp>
        <p:nvSpPr>
          <p:cNvPr id="5134" name="Rectangle 12"/>
          <p:cNvSpPr>
            <a:spLocks noChangeArrowheads="1"/>
          </p:cNvSpPr>
          <p:nvPr/>
        </p:nvSpPr>
        <p:spPr bwMode="auto">
          <a:xfrm>
            <a:off x="1403350" y="115888"/>
            <a:ext cx="2954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是周期性函数，自然</a:t>
            </a:r>
            <a:endParaRPr lang="zh-CN" altLang="zh-CN" sz="2400"/>
          </a:p>
        </p:txBody>
      </p:sp>
      <p:sp>
        <p:nvSpPr>
          <p:cNvPr id="5135" name="Rectangle 13"/>
          <p:cNvSpPr>
            <a:spLocks noChangeArrowheads="1"/>
          </p:cNvSpPr>
          <p:nvPr/>
        </p:nvSpPr>
        <p:spPr bwMode="auto">
          <a:xfrm>
            <a:off x="468313" y="836613"/>
            <a:ext cx="1758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Hamilton</a:t>
            </a: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量</a:t>
            </a:r>
            <a:endParaRPr lang="zh-CN" altLang="en-US" sz="2400"/>
          </a:p>
        </p:txBody>
      </p:sp>
      <p:sp>
        <p:nvSpPr>
          <p:cNvPr id="5136" name="Rectangle 14"/>
          <p:cNvSpPr>
            <a:spLocks noChangeArrowheads="1"/>
          </p:cNvSpPr>
          <p:nvPr/>
        </p:nvSpPr>
        <p:spPr bwMode="auto">
          <a:xfrm>
            <a:off x="2771775" y="1557338"/>
            <a:ext cx="2646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（注意：符合条件</a:t>
            </a:r>
            <a:endParaRPr lang="zh-CN" altLang="zh-CN" sz="2400"/>
          </a:p>
        </p:txBody>
      </p:sp>
      <p:sp>
        <p:nvSpPr>
          <p:cNvPr id="5137" name="Rectangle 15"/>
          <p:cNvSpPr>
            <a:spLocks noChangeArrowheads="1"/>
          </p:cNvSpPr>
          <p:nvPr/>
        </p:nvSpPr>
        <p:spPr bwMode="auto">
          <a:xfrm>
            <a:off x="7380288" y="1557338"/>
            <a:ext cx="4921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tabLst>
                <a:tab pos="1333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tabLst>
                <a:tab pos="1333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tabLst>
                <a:tab pos="1333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tabLst>
                <a:tab pos="1333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tabLst>
                <a:tab pos="1333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zh-CN" sz="2400"/>
          </a:p>
          <a:p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    </a:t>
            </a:r>
            <a:endParaRPr lang="zh-CN" altLang="en-US" sz="2400"/>
          </a:p>
        </p:txBody>
      </p:sp>
      <p:sp>
        <p:nvSpPr>
          <p:cNvPr id="5138" name="Rectangle 16"/>
          <p:cNvSpPr>
            <a:spLocks noChangeArrowheads="1"/>
          </p:cNvSpPr>
          <p:nvPr/>
        </p:nvSpPr>
        <p:spPr bwMode="auto">
          <a:xfrm>
            <a:off x="0" y="2584450"/>
            <a:ext cx="12620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             </a:t>
            </a:r>
            <a:endParaRPr lang="en-US" altLang="zh-CN" sz="2400"/>
          </a:p>
        </p:txBody>
      </p:sp>
      <p:sp>
        <p:nvSpPr>
          <p:cNvPr id="5139" name="Rectangle 17"/>
          <p:cNvSpPr>
            <a:spLocks noChangeArrowheads="1"/>
          </p:cNvSpPr>
          <p:nvPr/>
        </p:nvSpPr>
        <p:spPr bwMode="auto">
          <a:xfrm>
            <a:off x="0" y="3498850"/>
            <a:ext cx="12620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             </a:t>
            </a:r>
            <a:endParaRPr lang="en-US" altLang="zh-CN" sz="2400"/>
          </a:p>
        </p:txBody>
      </p:sp>
      <p:sp>
        <p:nvSpPr>
          <p:cNvPr id="6162" name="Rectangle 18"/>
          <p:cNvSpPr>
            <a:spLocks noChangeArrowheads="1"/>
          </p:cNvSpPr>
          <p:nvPr/>
        </p:nvSpPr>
        <p:spPr bwMode="auto">
          <a:xfrm>
            <a:off x="4716463" y="3573463"/>
            <a:ext cx="568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（</a:t>
            </a:r>
            <a:endParaRPr lang="zh-CN" altLang="en-US" sz="2400"/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6372225" y="3573463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与</a:t>
            </a:r>
            <a:endParaRPr lang="zh-CN" altLang="zh-CN" sz="2400"/>
          </a:p>
        </p:txBody>
      </p:sp>
      <p:sp>
        <p:nvSpPr>
          <p:cNvPr id="6164" name="Rectangle 20"/>
          <p:cNvSpPr>
            <a:spLocks noChangeArrowheads="1"/>
          </p:cNvSpPr>
          <p:nvPr/>
        </p:nvSpPr>
        <p:spPr bwMode="auto">
          <a:xfrm>
            <a:off x="6011863" y="4149725"/>
            <a:ext cx="32813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9334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运算结果一样）</a:t>
            </a:r>
            <a:endParaRPr lang="zh-CN" altLang="zh-CN" sz="2400"/>
          </a:p>
          <a:p>
            <a:endParaRPr lang="zh-CN" altLang="zh-CN" sz="2400"/>
          </a:p>
        </p:txBody>
      </p:sp>
      <p:sp>
        <p:nvSpPr>
          <p:cNvPr id="6165" name="Rectangle 21"/>
          <p:cNvSpPr>
            <a:spLocks noChangeArrowheads="1"/>
          </p:cNvSpPr>
          <p:nvPr/>
        </p:nvSpPr>
        <p:spPr bwMode="auto">
          <a:xfrm>
            <a:off x="395288" y="5445125"/>
            <a:ext cx="71564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rgbClr val="C00000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周期场中</a:t>
            </a:r>
            <a:r>
              <a:rPr lang="en-US" altLang="zh-CN" sz="2400" b="1">
                <a:solidFill>
                  <a:srgbClr val="C00000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Hamiton</a:t>
            </a:r>
            <a:r>
              <a:rPr lang="zh-CN" altLang="en-US" sz="2400" b="1">
                <a:solidFill>
                  <a:srgbClr val="C00000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量也具有周期性或平移对称性，</a:t>
            </a:r>
            <a:endParaRPr lang="en-US" altLang="zh-CN" sz="2400" b="1">
              <a:solidFill>
                <a:srgbClr val="C00000"/>
              </a:solidFill>
              <a:latin typeface="Times New Roman" pitchFamily="18" charset="0"/>
              <a:ea typeface="楷体_GB2312"/>
              <a:cs typeface="Times New Roman" pitchFamily="18" charset="0"/>
            </a:endParaRPr>
          </a:p>
          <a:p>
            <a:pPr eaLnBrk="1" hangingPunct="1"/>
            <a:r>
              <a:rPr lang="zh-CN" altLang="en-US" sz="2400" b="1">
                <a:solidFill>
                  <a:srgbClr val="C00000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不是周期函数，仅是进行操作。</a:t>
            </a:r>
            <a:endParaRPr lang="zh-CN" altLang="en-US" sz="2400" b="1">
              <a:solidFill>
                <a:srgbClr val="C00000"/>
              </a:solidFill>
              <a:ea typeface="楷体_GB231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6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2" grpId="0"/>
      <p:bldP spid="6163" grpId="0"/>
      <p:bldP spid="6164" grpId="0"/>
      <p:bldP spid="616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14"/>
          <p:cNvGraphicFramePr>
            <a:graphicFrameLocks noChangeAspect="1"/>
          </p:cNvGraphicFramePr>
          <p:nvPr/>
        </p:nvGraphicFramePr>
        <p:xfrm>
          <a:off x="1042988" y="115888"/>
          <a:ext cx="85407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0" name="公式" r:id="rId3" imgW="330057" imgH="215806" progId="Equation.3">
                  <p:embed/>
                </p:oleObj>
              </mc:Choice>
              <mc:Fallback>
                <p:oleObj name="公式" r:id="rId3" imgW="330057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15888"/>
                        <a:ext cx="854075" cy="563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13"/>
          <p:cNvGraphicFramePr>
            <a:graphicFrameLocks noChangeAspect="1"/>
          </p:cNvGraphicFramePr>
          <p:nvPr/>
        </p:nvGraphicFramePr>
        <p:xfrm>
          <a:off x="2700338" y="115888"/>
          <a:ext cx="206057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1" name="公式" r:id="rId5" imgW="1104900" imgH="304800" progId="Equation.3">
                  <p:embed/>
                </p:oleObj>
              </mc:Choice>
              <mc:Fallback>
                <p:oleObj name="公式" r:id="rId5" imgW="11049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15888"/>
                        <a:ext cx="2060575" cy="576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12"/>
          <p:cNvGraphicFramePr>
            <a:graphicFrameLocks noChangeAspect="1"/>
          </p:cNvGraphicFramePr>
          <p:nvPr/>
        </p:nvGraphicFramePr>
        <p:xfrm>
          <a:off x="2339975" y="692150"/>
          <a:ext cx="423863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2" name="公式" r:id="rId7" imgW="139579" imgH="266469" progId="Equation.3">
                  <p:embed/>
                </p:oleObj>
              </mc:Choice>
              <mc:Fallback>
                <p:oleObj name="公式" r:id="rId7" imgW="139579" imgH="2664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692150"/>
                        <a:ext cx="423863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11"/>
          <p:cNvGraphicFramePr>
            <a:graphicFrameLocks noChangeAspect="1"/>
          </p:cNvGraphicFramePr>
          <p:nvPr/>
        </p:nvGraphicFramePr>
        <p:xfrm>
          <a:off x="5292725" y="692150"/>
          <a:ext cx="2401888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3" name="公式" r:id="rId9" imgW="1193800" imgH="304800" progId="Equation.3">
                  <p:embed/>
                </p:oleObj>
              </mc:Choice>
              <mc:Fallback>
                <p:oleObj name="公式" r:id="rId9" imgW="11938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692150"/>
                        <a:ext cx="2401888" cy="620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0" name="Object 10"/>
          <p:cNvGraphicFramePr>
            <a:graphicFrameLocks noChangeAspect="1"/>
          </p:cNvGraphicFramePr>
          <p:nvPr/>
        </p:nvGraphicFramePr>
        <p:xfrm>
          <a:off x="395288" y="1412875"/>
          <a:ext cx="418782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4" name="公式" r:id="rId11" imgW="1790700" imgH="304800" progId="Equation.3">
                  <p:embed/>
                </p:oleObj>
              </mc:Choice>
              <mc:Fallback>
                <p:oleObj name="公式" r:id="rId11" imgW="1790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412875"/>
                        <a:ext cx="4187825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1" name="Object 9"/>
          <p:cNvGraphicFramePr>
            <a:graphicFrameLocks noChangeAspect="1"/>
          </p:cNvGraphicFramePr>
          <p:nvPr/>
        </p:nvGraphicFramePr>
        <p:xfrm>
          <a:off x="4716463" y="1484313"/>
          <a:ext cx="205105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5" name="公式" r:id="rId13" imgW="977476" imgH="304668" progId="Equation.3">
                  <p:embed/>
                </p:oleObj>
              </mc:Choice>
              <mc:Fallback>
                <p:oleObj name="公式" r:id="rId13" imgW="977476" imgH="3046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1484313"/>
                        <a:ext cx="2051050" cy="649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4787900" y="2205038"/>
          <a:ext cx="1717675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6" name="公式" r:id="rId15" imgW="888614" imgH="304668" progId="Equation.3">
                  <p:embed/>
                </p:oleObj>
              </mc:Choice>
              <mc:Fallback>
                <p:oleObj name="公式" r:id="rId15" imgW="888614" imgH="3046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2205038"/>
                        <a:ext cx="1717675" cy="592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7"/>
          <p:cNvGraphicFramePr>
            <a:graphicFrameLocks noChangeAspect="1"/>
          </p:cNvGraphicFramePr>
          <p:nvPr/>
        </p:nvGraphicFramePr>
        <p:xfrm>
          <a:off x="1619250" y="2636838"/>
          <a:ext cx="43180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7" name="公式" r:id="rId17" imgW="139579" imgH="266469" progId="Equation.3">
                  <p:embed/>
                </p:oleObj>
              </mc:Choice>
              <mc:Fallback>
                <p:oleObj name="公式" r:id="rId17" imgW="139579" imgH="2664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636838"/>
                        <a:ext cx="431800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" name="Object 6"/>
          <p:cNvGraphicFramePr>
            <a:graphicFrameLocks noChangeAspect="1"/>
          </p:cNvGraphicFramePr>
          <p:nvPr/>
        </p:nvGraphicFramePr>
        <p:xfrm>
          <a:off x="2484438" y="2781300"/>
          <a:ext cx="43180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8" name="公式" r:id="rId19" imgW="177569" imgH="266353" progId="Equation.3">
                  <p:embed/>
                </p:oleObj>
              </mc:Choice>
              <mc:Fallback>
                <p:oleObj name="公式" r:id="rId19" imgW="177569" imgH="26635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2781300"/>
                        <a:ext cx="431800" cy="649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5"/>
          <p:cNvGraphicFramePr>
            <a:graphicFrameLocks noChangeAspect="1"/>
          </p:cNvGraphicFramePr>
          <p:nvPr/>
        </p:nvGraphicFramePr>
        <p:xfrm>
          <a:off x="3924300" y="3933825"/>
          <a:ext cx="6556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9" name="公式" r:id="rId21" imgW="330057" imgH="215806" progId="Equation.3">
                  <p:embed/>
                </p:oleObj>
              </mc:Choice>
              <mc:Fallback>
                <p:oleObj name="公式" r:id="rId21" imgW="330057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3933825"/>
                        <a:ext cx="655638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5076825" y="3933825"/>
          <a:ext cx="358775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0" name="公式" r:id="rId23" imgW="177569" imgH="266353" progId="Equation.3">
                  <p:embed/>
                </p:oleObj>
              </mc:Choice>
              <mc:Fallback>
                <p:oleObj name="公式" r:id="rId23" imgW="177569" imgH="26635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3933825"/>
                        <a:ext cx="358775" cy="541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5435600" y="4149725"/>
          <a:ext cx="36036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1" name="公式" r:id="rId24" imgW="215619" imgH="215619" progId="Equation.3">
                  <p:embed/>
                </p:oleObj>
              </mc:Choice>
              <mc:Fallback>
                <p:oleObj name="公式" r:id="rId24" imgW="215619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4149725"/>
                        <a:ext cx="360363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4787900" y="4581525"/>
          <a:ext cx="720725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2" name="公式" r:id="rId26" imgW="330057" imgH="215806" progId="Equation.3">
                  <p:embed/>
                </p:oleObj>
              </mc:Choice>
              <mc:Fallback>
                <p:oleObj name="公式" r:id="rId26" imgW="330057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581525"/>
                        <a:ext cx="720725" cy="474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" name="Object 1"/>
          <p:cNvGraphicFramePr>
            <a:graphicFrameLocks noChangeAspect="1"/>
          </p:cNvGraphicFramePr>
          <p:nvPr/>
        </p:nvGraphicFramePr>
        <p:xfrm>
          <a:off x="6516688" y="4437063"/>
          <a:ext cx="35877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3" name="公式" r:id="rId28" imgW="139579" imgH="266469" progId="Equation.3">
                  <p:embed/>
                </p:oleObj>
              </mc:Choice>
              <mc:Fallback>
                <p:oleObj name="公式" r:id="rId28" imgW="139579" imgH="2664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4437063"/>
                        <a:ext cx="358775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2" name="Rectangle 15"/>
          <p:cNvSpPr>
            <a:spLocks noChangeArrowheads="1"/>
          </p:cNvSpPr>
          <p:nvPr/>
        </p:nvSpPr>
        <p:spPr bwMode="auto">
          <a:xfrm>
            <a:off x="539750" y="11588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对</a:t>
            </a:r>
            <a:endParaRPr lang="zh-CN" altLang="zh-CN" sz="2400"/>
          </a:p>
        </p:txBody>
      </p:sp>
      <p:sp>
        <p:nvSpPr>
          <p:cNvPr id="6163" name="Rectangle 16"/>
          <p:cNvSpPr>
            <a:spLocks noChangeArrowheads="1"/>
          </p:cNvSpPr>
          <p:nvPr/>
        </p:nvSpPr>
        <p:spPr bwMode="auto">
          <a:xfrm>
            <a:off x="1908175" y="188913"/>
            <a:ext cx="800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则有</a:t>
            </a:r>
            <a:endParaRPr lang="zh-CN" altLang="zh-CN" sz="2400"/>
          </a:p>
        </p:txBody>
      </p:sp>
      <p:sp>
        <p:nvSpPr>
          <p:cNvPr id="6164" name="Rectangle 17"/>
          <p:cNvSpPr>
            <a:spLocks noChangeArrowheads="1"/>
          </p:cNvSpPr>
          <p:nvPr/>
        </p:nvSpPr>
        <p:spPr bwMode="auto">
          <a:xfrm>
            <a:off x="4787900" y="260350"/>
            <a:ext cx="3262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tabLst>
                <a:tab pos="1333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tabLst>
                <a:tab pos="1333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tabLst>
                <a:tab pos="1333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tabLst>
                <a:tab pos="1333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tabLst>
                <a:tab pos="1333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zh-CN" sz="2400">
                <a:latin typeface="Times New Roman" pitchFamily="18" charset="0"/>
                <a:ea typeface="楷体_GB2312"/>
                <a:cs typeface="Times New Roman" pitchFamily="18" charset="0"/>
              </a:rPr>
              <a:t>进行平移对称操作</a:t>
            </a:r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zh-CN" sz="2400"/>
          </a:p>
        </p:txBody>
      </p:sp>
      <p:sp>
        <p:nvSpPr>
          <p:cNvPr id="6165" name="Rectangle 18"/>
          <p:cNvSpPr>
            <a:spLocks noChangeArrowheads="1"/>
          </p:cNvSpPr>
          <p:nvPr/>
        </p:nvSpPr>
        <p:spPr bwMode="auto">
          <a:xfrm>
            <a:off x="2771775" y="765175"/>
            <a:ext cx="26463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作用于薛定谔方程</a:t>
            </a:r>
            <a:endParaRPr lang="zh-CN" altLang="zh-CN" sz="2400"/>
          </a:p>
        </p:txBody>
      </p:sp>
      <p:sp>
        <p:nvSpPr>
          <p:cNvPr id="6166" name="Rectangle 19"/>
          <p:cNvSpPr>
            <a:spLocks noChangeArrowheads="1"/>
          </p:cNvSpPr>
          <p:nvPr/>
        </p:nvSpPr>
        <p:spPr bwMode="auto">
          <a:xfrm>
            <a:off x="7524750" y="765175"/>
            <a:ext cx="14160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，则有：</a:t>
            </a:r>
            <a:endParaRPr lang="zh-CN" altLang="zh-CN" sz="2400"/>
          </a:p>
          <a:p>
            <a:endParaRPr lang="zh-CN" altLang="zh-CN" sz="2400"/>
          </a:p>
        </p:txBody>
      </p:sp>
      <p:sp>
        <p:nvSpPr>
          <p:cNvPr id="6167" name="Rectangle 20"/>
          <p:cNvSpPr>
            <a:spLocks noChangeArrowheads="1"/>
          </p:cNvSpPr>
          <p:nvPr/>
        </p:nvSpPr>
        <p:spPr bwMode="auto">
          <a:xfrm>
            <a:off x="622300" y="1609725"/>
            <a:ext cx="184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2400">
              <a:latin typeface="Calibri" pitchFamily="34" charset="0"/>
            </a:endParaRPr>
          </a:p>
        </p:txBody>
      </p:sp>
      <p:sp>
        <p:nvSpPr>
          <p:cNvPr id="6168" name="Rectangle 21"/>
          <p:cNvSpPr>
            <a:spLocks noChangeArrowheads="1"/>
          </p:cNvSpPr>
          <p:nvPr/>
        </p:nvSpPr>
        <p:spPr bwMode="auto">
          <a:xfrm>
            <a:off x="622300" y="1917700"/>
            <a:ext cx="184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2400">
              <a:latin typeface="Calibri" pitchFamily="34" charset="0"/>
            </a:endParaRPr>
          </a:p>
        </p:txBody>
      </p:sp>
      <p:sp>
        <p:nvSpPr>
          <p:cNvPr id="5142" name="Rectangle 22"/>
          <p:cNvSpPr>
            <a:spLocks noChangeArrowheads="1"/>
          </p:cNvSpPr>
          <p:nvPr/>
        </p:nvSpPr>
        <p:spPr bwMode="auto">
          <a:xfrm>
            <a:off x="611188" y="2852738"/>
            <a:ext cx="1108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故可知</a:t>
            </a:r>
            <a:endParaRPr lang="zh-CN" altLang="en-US" sz="2400"/>
          </a:p>
        </p:txBody>
      </p:sp>
      <p:sp>
        <p:nvSpPr>
          <p:cNvPr id="5143" name="Rectangle 23"/>
          <p:cNvSpPr>
            <a:spLocks noChangeArrowheads="1"/>
          </p:cNvSpPr>
          <p:nvPr/>
        </p:nvSpPr>
        <p:spPr bwMode="auto">
          <a:xfrm>
            <a:off x="1979613" y="285273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和</a:t>
            </a:r>
            <a:endParaRPr lang="zh-CN" altLang="en-US" sz="2400"/>
          </a:p>
        </p:txBody>
      </p:sp>
      <p:sp>
        <p:nvSpPr>
          <p:cNvPr id="5144" name="Rectangle 24"/>
          <p:cNvSpPr>
            <a:spLocks noChangeArrowheads="1"/>
          </p:cNvSpPr>
          <p:nvPr/>
        </p:nvSpPr>
        <p:spPr bwMode="auto">
          <a:xfrm>
            <a:off x="395288" y="3500438"/>
            <a:ext cx="63404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是可对易的，由量子力学可知两可对易的算符</a:t>
            </a:r>
            <a:endParaRPr lang="en-US" altLang="zh-CN" sz="240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具有共同的本征函数，若</a:t>
            </a:r>
            <a:endParaRPr lang="zh-CN" altLang="en-US" sz="2400"/>
          </a:p>
        </p:txBody>
      </p:sp>
      <p:sp>
        <p:nvSpPr>
          <p:cNvPr id="5145" name="Rectangle 25"/>
          <p:cNvSpPr>
            <a:spLocks noChangeArrowheads="1"/>
          </p:cNvSpPr>
          <p:nvPr/>
        </p:nvSpPr>
        <p:spPr bwMode="auto">
          <a:xfrm>
            <a:off x="4643438" y="3933825"/>
            <a:ext cx="4937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为</a:t>
            </a:r>
            <a:endParaRPr lang="zh-CN" altLang="en-US" sz="2400"/>
          </a:p>
        </p:txBody>
      </p:sp>
      <p:sp>
        <p:nvSpPr>
          <p:cNvPr id="6173" name="Rectangle 26"/>
          <p:cNvSpPr>
            <a:spLocks noChangeArrowheads="1"/>
          </p:cNvSpPr>
          <p:nvPr/>
        </p:nvSpPr>
        <p:spPr bwMode="auto">
          <a:xfrm>
            <a:off x="622300" y="3252788"/>
            <a:ext cx="184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2400">
              <a:latin typeface="Calibri" pitchFamily="34" charset="0"/>
            </a:endParaRPr>
          </a:p>
        </p:txBody>
      </p:sp>
      <p:sp>
        <p:nvSpPr>
          <p:cNvPr id="5147" name="Rectangle 27"/>
          <p:cNvSpPr>
            <a:spLocks noChangeArrowheads="1"/>
          </p:cNvSpPr>
          <p:nvPr/>
        </p:nvSpPr>
        <p:spPr bwMode="auto">
          <a:xfrm>
            <a:off x="539750" y="4581525"/>
            <a:ext cx="43735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的本征函数，则本征值为</a:t>
            </a: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，则</a:t>
            </a:r>
            <a:endParaRPr lang="zh-CN" altLang="en-US" sz="2400"/>
          </a:p>
        </p:txBody>
      </p:sp>
      <p:sp>
        <p:nvSpPr>
          <p:cNvPr id="5148" name="Rectangle 28"/>
          <p:cNvSpPr>
            <a:spLocks noChangeArrowheads="1"/>
          </p:cNvSpPr>
          <p:nvPr/>
        </p:nvSpPr>
        <p:spPr bwMode="auto">
          <a:xfrm>
            <a:off x="5508625" y="4652963"/>
            <a:ext cx="1108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也将是</a:t>
            </a:r>
            <a:endParaRPr lang="zh-CN" altLang="en-US" sz="2400"/>
          </a:p>
        </p:txBody>
      </p:sp>
      <p:sp>
        <p:nvSpPr>
          <p:cNvPr id="5149" name="Rectangle 29"/>
          <p:cNvSpPr>
            <a:spLocks noChangeArrowheads="1"/>
          </p:cNvSpPr>
          <p:nvPr/>
        </p:nvSpPr>
        <p:spPr bwMode="auto">
          <a:xfrm>
            <a:off x="468313" y="5229225"/>
            <a:ext cx="28082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的本征函数，     即</a:t>
            </a:r>
            <a:r>
              <a:rPr lang="zh-CN" altLang="en-US" sz="2400"/>
              <a:t> </a:t>
            </a:r>
          </a:p>
        </p:txBody>
      </p:sp>
      <p:sp>
        <p:nvSpPr>
          <p:cNvPr id="6177" name="矩形 32"/>
          <p:cNvSpPr>
            <a:spLocks noChangeArrowheads="1"/>
          </p:cNvSpPr>
          <p:nvPr/>
        </p:nvSpPr>
        <p:spPr bwMode="auto">
          <a:xfrm>
            <a:off x="0" y="115888"/>
            <a:ext cx="5048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Calibri" pitchFamily="34" charset="0"/>
              </a:rPr>
              <a:t>②</a:t>
            </a:r>
          </a:p>
        </p:txBody>
      </p:sp>
      <p:sp>
        <p:nvSpPr>
          <p:cNvPr id="6178" name="矩形 33"/>
          <p:cNvSpPr>
            <a:spLocks noChangeArrowheads="1"/>
          </p:cNvSpPr>
          <p:nvPr/>
        </p:nvSpPr>
        <p:spPr bwMode="auto">
          <a:xfrm>
            <a:off x="971550" y="765175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1333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tabLst>
                <a:tab pos="1333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tabLst>
                <a:tab pos="1333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tabLst>
                <a:tab pos="1333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tabLst>
                <a:tab pos="1333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若将算符</a:t>
            </a:r>
            <a:endParaRPr lang="zh-CN" altLang="zh-CN" sz="2400"/>
          </a:p>
        </p:txBody>
      </p:sp>
      <p:sp>
        <p:nvSpPr>
          <p:cNvPr id="6179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Calibri" pitchFamily="34" charset="0"/>
            </a:endParaRPr>
          </a:p>
        </p:txBody>
      </p:sp>
      <p:graphicFrame>
        <p:nvGraphicFramePr>
          <p:cNvPr id="5150" name="Object 30"/>
          <p:cNvGraphicFramePr>
            <a:graphicFrameLocks noChangeAspect="1"/>
          </p:cNvGraphicFramePr>
          <p:nvPr/>
        </p:nvGraphicFramePr>
        <p:xfrm>
          <a:off x="2484438" y="5589588"/>
          <a:ext cx="3856037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4" name="公式" r:id="rId29" imgW="1651000" imgH="304800" progId="Equation.3">
                  <p:embed/>
                </p:oleObj>
              </mc:Choice>
              <mc:Fallback>
                <p:oleObj name="公式" r:id="rId29" imgW="16510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5589588"/>
                        <a:ext cx="3856037" cy="719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18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2" grpId="0"/>
      <p:bldP spid="5143" grpId="0"/>
      <p:bldP spid="5144" grpId="0"/>
      <p:bldP spid="5145" grpId="0"/>
      <p:bldP spid="5147" grpId="0"/>
      <p:bldP spid="5148" grpId="0"/>
      <p:bldP spid="51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7"/>
          <p:cNvGraphicFramePr>
            <a:graphicFrameLocks noChangeAspect="1"/>
          </p:cNvGraphicFramePr>
          <p:nvPr/>
        </p:nvGraphicFramePr>
        <p:xfrm>
          <a:off x="4284663" y="0"/>
          <a:ext cx="35877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5" name="公式" r:id="rId3" imgW="139579" imgH="266469" progId="Equation.3">
                  <p:embed/>
                </p:oleObj>
              </mc:Choice>
              <mc:Fallback>
                <p:oleObj name="公式" r:id="rId3" imgW="139579" imgH="2664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0"/>
                        <a:ext cx="358775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26"/>
          <p:cNvGraphicFramePr>
            <a:graphicFrameLocks noChangeAspect="1"/>
          </p:cNvGraphicFramePr>
          <p:nvPr/>
        </p:nvGraphicFramePr>
        <p:xfrm>
          <a:off x="6156325" y="115888"/>
          <a:ext cx="2663825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6" name="公式" r:id="rId5" imgW="1104900" imgH="330200" progId="Equation.3">
                  <p:embed/>
                </p:oleObj>
              </mc:Choice>
              <mc:Fallback>
                <p:oleObj name="公式" r:id="rId5" imgW="11049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115888"/>
                        <a:ext cx="2663825" cy="798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25"/>
          <p:cNvGraphicFramePr>
            <a:graphicFrameLocks noChangeAspect="1"/>
          </p:cNvGraphicFramePr>
          <p:nvPr/>
        </p:nvGraphicFramePr>
        <p:xfrm>
          <a:off x="179388" y="836613"/>
          <a:ext cx="58832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7" name="公式" r:id="rId7" imgW="2794000" imgH="304800" progId="Equation.3">
                  <p:embed/>
                </p:oleObj>
              </mc:Choice>
              <mc:Fallback>
                <p:oleObj name="公式" r:id="rId7" imgW="27940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836613"/>
                        <a:ext cx="5883275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24"/>
          <p:cNvGraphicFramePr>
            <a:graphicFrameLocks noChangeAspect="1"/>
          </p:cNvGraphicFramePr>
          <p:nvPr/>
        </p:nvGraphicFramePr>
        <p:xfrm>
          <a:off x="1547813" y="1557338"/>
          <a:ext cx="503237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8" name="公式" r:id="rId9" imgW="190417" imgH="152334" progId="Equation.3">
                  <p:embed/>
                </p:oleObj>
              </mc:Choice>
              <mc:Fallback>
                <p:oleObj name="公式" r:id="rId9" imgW="190417" imgH="15233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557338"/>
                        <a:ext cx="503237" cy="401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4" name="Object 23"/>
          <p:cNvGraphicFramePr>
            <a:graphicFrameLocks noChangeAspect="1"/>
          </p:cNvGraphicFramePr>
          <p:nvPr/>
        </p:nvGraphicFramePr>
        <p:xfrm>
          <a:off x="2268538" y="1557338"/>
          <a:ext cx="4440237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9" name="公式" r:id="rId11" imgW="1854200" imgH="330200" progId="Equation.3">
                  <p:embed/>
                </p:oleObj>
              </mc:Choice>
              <mc:Fallback>
                <p:oleObj name="公式" r:id="rId11" imgW="18542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557338"/>
                        <a:ext cx="4440237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5" name="Object 1"/>
          <p:cNvGraphicFramePr>
            <a:graphicFrameLocks noChangeAspect="1"/>
          </p:cNvGraphicFramePr>
          <p:nvPr/>
        </p:nvGraphicFramePr>
        <p:xfrm>
          <a:off x="6084888" y="2420938"/>
          <a:ext cx="139065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0" name="公式" r:id="rId13" imgW="494870" imgH="177646" progId="Equation.3">
                  <p:embed/>
                </p:oleObj>
              </mc:Choice>
              <mc:Fallback>
                <p:oleObj name="公式" r:id="rId13" imgW="494870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2420938"/>
                        <a:ext cx="1390650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39750" y="4365625"/>
            <a:ext cx="3816350" cy="1079500"/>
            <a:chOff x="1534" y="12750"/>
            <a:chExt cx="4132" cy="912"/>
          </a:xfrm>
        </p:grpSpPr>
        <p:grpSp>
          <p:nvGrpSpPr>
            <p:cNvPr id="7193" name="Group 10"/>
            <p:cNvGrpSpPr>
              <a:grpSpLocks/>
            </p:cNvGrpSpPr>
            <p:nvPr/>
          </p:nvGrpSpPr>
          <p:grpSpPr bwMode="auto">
            <a:xfrm>
              <a:off x="1534" y="13078"/>
              <a:ext cx="3780" cy="162"/>
              <a:chOff x="5454" y="5394"/>
              <a:chExt cx="3960" cy="162"/>
            </a:xfrm>
          </p:grpSpPr>
          <p:sp>
            <p:nvSpPr>
              <p:cNvPr id="7201" name="Line 17"/>
              <p:cNvSpPr>
                <a:spLocks noChangeShapeType="1"/>
              </p:cNvSpPr>
              <p:nvPr/>
            </p:nvSpPr>
            <p:spPr bwMode="auto">
              <a:xfrm>
                <a:off x="5454" y="5475"/>
                <a:ext cx="39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7202" name="Group 11"/>
              <p:cNvGrpSpPr>
                <a:grpSpLocks/>
              </p:cNvGrpSpPr>
              <p:nvPr/>
            </p:nvGrpSpPr>
            <p:grpSpPr bwMode="auto">
              <a:xfrm>
                <a:off x="5994" y="5394"/>
                <a:ext cx="3030" cy="162"/>
                <a:chOff x="5289" y="5109"/>
                <a:chExt cx="3030" cy="162"/>
              </a:xfrm>
            </p:grpSpPr>
            <p:sp>
              <p:nvSpPr>
                <p:cNvPr id="7203" name="Oval 16"/>
                <p:cNvSpPr>
                  <a:spLocks noChangeArrowheads="1"/>
                </p:cNvSpPr>
                <p:nvPr/>
              </p:nvSpPr>
              <p:spPr bwMode="auto">
                <a:xfrm>
                  <a:off x="6714" y="5115"/>
                  <a:ext cx="180" cy="156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sz="2800">
                    <a:latin typeface="Calibri" pitchFamily="34" charset="0"/>
                  </a:endParaRPr>
                </a:p>
              </p:txBody>
            </p:sp>
            <p:sp>
              <p:nvSpPr>
                <p:cNvPr id="7204" name="Oval 15"/>
                <p:cNvSpPr>
                  <a:spLocks noChangeArrowheads="1"/>
                </p:cNvSpPr>
                <p:nvPr/>
              </p:nvSpPr>
              <p:spPr bwMode="auto">
                <a:xfrm>
                  <a:off x="5994" y="5115"/>
                  <a:ext cx="180" cy="156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sz="2800">
                    <a:latin typeface="Calibri" pitchFamily="34" charset="0"/>
                  </a:endParaRPr>
                </a:p>
              </p:txBody>
            </p:sp>
            <p:sp>
              <p:nvSpPr>
                <p:cNvPr id="7205" name="Oval 14"/>
                <p:cNvSpPr>
                  <a:spLocks noChangeArrowheads="1"/>
                </p:cNvSpPr>
                <p:nvPr/>
              </p:nvSpPr>
              <p:spPr bwMode="auto">
                <a:xfrm>
                  <a:off x="5289" y="5109"/>
                  <a:ext cx="180" cy="156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sz="2800">
                    <a:latin typeface="Calibri" pitchFamily="34" charset="0"/>
                  </a:endParaRPr>
                </a:p>
              </p:txBody>
            </p:sp>
            <p:sp>
              <p:nvSpPr>
                <p:cNvPr id="7206" name="Oval 13"/>
                <p:cNvSpPr>
                  <a:spLocks noChangeArrowheads="1"/>
                </p:cNvSpPr>
                <p:nvPr/>
              </p:nvSpPr>
              <p:spPr bwMode="auto">
                <a:xfrm>
                  <a:off x="8139" y="5109"/>
                  <a:ext cx="180" cy="156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sz="2800">
                    <a:latin typeface="Calibri" pitchFamily="34" charset="0"/>
                  </a:endParaRPr>
                </a:p>
              </p:txBody>
            </p:sp>
            <p:sp>
              <p:nvSpPr>
                <p:cNvPr id="7207" name="Oval 12"/>
                <p:cNvSpPr>
                  <a:spLocks noChangeArrowheads="1"/>
                </p:cNvSpPr>
                <p:nvPr/>
              </p:nvSpPr>
              <p:spPr bwMode="auto">
                <a:xfrm>
                  <a:off x="7434" y="5115"/>
                  <a:ext cx="180" cy="156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sz="2800">
                    <a:latin typeface="Calibri" pitchFamily="34" charset="0"/>
                  </a:endParaRPr>
                </a:p>
              </p:txBody>
            </p:sp>
          </p:grpSp>
        </p:grpSp>
        <p:sp>
          <p:nvSpPr>
            <p:cNvPr id="7194" name="Text Box 9"/>
            <p:cNvSpPr txBox="1">
              <a:spLocks noChangeArrowheads="1"/>
            </p:cNvSpPr>
            <p:nvPr/>
          </p:nvSpPr>
          <p:spPr bwMode="auto">
            <a:xfrm>
              <a:off x="4596" y="12750"/>
              <a:ext cx="1070" cy="6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>
                  <a:latin typeface="Times New Roman" pitchFamily="18" charset="0"/>
                  <a:cs typeface="Times New Roman" pitchFamily="18" charset="0"/>
                </a:rPr>
                <a:t>x+Na</a:t>
              </a:r>
              <a:endParaRPr lang="en-US" altLang="zh-CN" sz="2800"/>
            </a:p>
          </p:txBody>
        </p:sp>
        <p:sp>
          <p:nvSpPr>
            <p:cNvPr id="7195" name="Text Box 8"/>
            <p:cNvSpPr txBox="1">
              <a:spLocks noChangeArrowheads="1"/>
            </p:cNvSpPr>
            <p:nvPr/>
          </p:nvSpPr>
          <p:spPr bwMode="auto">
            <a:xfrm>
              <a:off x="2059" y="12768"/>
              <a:ext cx="183" cy="2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altLang="zh-CN" sz="2800"/>
            </a:p>
          </p:txBody>
        </p:sp>
        <p:grpSp>
          <p:nvGrpSpPr>
            <p:cNvPr id="7196" name="Group 3"/>
            <p:cNvGrpSpPr>
              <a:grpSpLocks/>
            </p:cNvGrpSpPr>
            <p:nvPr/>
          </p:nvGrpSpPr>
          <p:grpSpPr bwMode="auto">
            <a:xfrm>
              <a:off x="3506" y="13246"/>
              <a:ext cx="672" cy="416"/>
              <a:chOff x="7184" y="12944"/>
              <a:chExt cx="704" cy="416"/>
            </a:xfrm>
          </p:grpSpPr>
          <p:sp>
            <p:nvSpPr>
              <p:cNvPr id="7197" name="Text Box 7"/>
              <p:cNvSpPr txBox="1">
                <a:spLocks noChangeArrowheads="1"/>
              </p:cNvSpPr>
              <p:nvPr/>
            </p:nvSpPr>
            <p:spPr bwMode="auto">
              <a:xfrm>
                <a:off x="7502" y="13094"/>
                <a:ext cx="136" cy="26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2800"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en-US" altLang="zh-CN" sz="2800"/>
              </a:p>
            </p:txBody>
          </p:sp>
          <p:sp>
            <p:nvSpPr>
              <p:cNvPr id="7198" name="Line 6"/>
              <p:cNvSpPr>
                <a:spLocks noChangeShapeType="1"/>
              </p:cNvSpPr>
              <p:nvPr/>
            </p:nvSpPr>
            <p:spPr bwMode="auto">
              <a:xfrm>
                <a:off x="7184" y="12944"/>
                <a:ext cx="0" cy="3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99" name="Line 5"/>
              <p:cNvSpPr>
                <a:spLocks noChangeShapeType="1"/>
              </p:cNvSpPr>
              <p:nvPr/>
            </p:nvSpPr>
            <p:spPr bwMode="auto">
              <a:xfrm>
                <a:off x="7888" y="12958"/>
                <a:ext cx="0" cy="3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0" name="Line 4"/>
              <p:cNvSpPr>
                <a:spLocks noChangeShapeType="1"/>
              </p:cNvSpPr>
              <p:nvPr/>
            </p:nvSpPr>
            <p:spPr bwMode="auto">
              <a:xfrm>
                <a:off x="7198" y="13018"/>
                <a:ext cx="69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5724525" y="4365625"/>
            <a:ext cx="2808288" cy="1582738"/>
            <a:chOff x="6018" y="12738"/>
            <a:chExt cx="1313" cy="882"/>
          </a:xfrm>
        </p:grpSpPr>
        <p:sp>
          <p:nvSpPr>
            <p:cNvPr id="7190" name="Oval 21"/>
            <p:cNvSpPr>
              <a:spLocks noChangeArrowheads="1"/>
            </p:cNvSpPr>
            <p:nvPr/>
          </p:nvSpPr>
          <p:spPr bwMode="auto">
            <a:xfrm>
              <a:off x="6540" y="12794"/>
              <a:ext cx="791" cy="82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sz="2800">
                <a:latin typeface="Calibri" pitchFamily="34" charset="0"/>
              </a:endParaRPr>
            </a:p>
          </p:txBody>
        </p:sp>
        <p:sp>
          <p:nvSpPr>
            <p:cNvPr id="7191" name="Text Box 20"/>
            <p:cNvSpPr txBox="1">
              <a:spLocks noChangeArrowheads="1"/>
            </p:cNvSpPr>
            <p:nvPr/>
          </p:nvSpPr>
          <p:spPr bwMode="auto">
            <a:xfrm>
              <a:off x="6018" y="12990"/>
              <a:ext cx="505" cy="3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>
                  <a:latin typeface="Times New Roman" pitchFamily="18" charset="0"/>
                  <a:cs typeface="Times New Roman" pitchFamily="18" charset="0"/>
                </a:rPr>
                <a:t>x+Na</a:t>
              </a:r>
              <a:endParaRPr lang="en-US" altLang="zh-CN" sz="2800"/>
            </a:p>
          </p:txBody>
        </p:sp>
        <p:sp>
          <p:nvSpPr>
            <p:cNvPr id="7192" name="Text Box 19"/>
            <p:cNvSpPr txBox="1">
              <a:spLocks noChangeArrowheads="1"/>
            </p:cNvSpPr>
            <p:nvPr/>
          </p:nvSpPr>
          <p:spPr bwMode="auto">
            <a:xfrm>
              <a:off x="6348" y="12738"/>
              <a:ext cx="183" cy="2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altLang="zh-CN" sz="2800"/>
            </a:p>
          </p:txBody>
        </p:sp>
      </p:grpSp>
      <p:sp>
        <p:nvSpPr>
          <p:cNvPr id="7178" name="Oval 22"/>
          <p:cNvSpPr>
            <a:spLocks noChangeArrowheads="1"/>
          </p:cNvSpPr>
          <p:nvPr/>
        </p:nvSpPr>
        <p:spPr bwMode="auto">
          <a:xfrm>
            <a:off x="6875463" y="5445125"/>
            <a:ext cx="73025" cy="71438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2800">
              <a:latin typeface="Calibri" pitchFamily="34" charset="0"/>
            </a:endParaRPr>
          </a:p>
        </p:txBody>
      </p:sp>
      <p:sp>
        <p:nvSpPr>
          <p:cNvPr id="7180" name="Rectangle 28"/>
          <p:cNvSpPr>
            <a:spLocks noChangeArrowheads="1"/>
          </p:cNvSpPr>
          <p:nvPr/>
        </p:nvSpPr>
        <p:spPr bwMode="auto">
          <a:xfrm>
            <a:off x="0" y="-33338"/>
            <a:ext cx="4246563" cy="52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466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800">
                <a:latin typeface="Times New Roman" pitchFamily="18" charset="0"/>
                <a:cs typeface="Times New Roman" pitchFamily="18" charset="0"/>
              </a:rPr>
              <a:t>同前理，反复运用算符</a:t>
            </a:r>
            <a:endParaRPr lang="zh-CN" altLang="zh-CN" sz="2800"/>
          </a:p>
        </p:txBody>
      </p:sp>
      <p:sp>
        <p:nvSpPr>
          <p:cNvPr id="7181" name="Rectangle 29"/>
          <p:cNvSpPr>
            <a:spLocks noChangeArrowheads="1"/>
          </p:cNvSpPr>
          <p:nvPr/>
        </p:nvSpPr>
        <p:spPr bwMode="auto">
          <a:xfrm>
            <a:off x="4211638" y="115888"/>
            <a:ext cx="2092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466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800">
                <a:latin typeface="Times New Roman" pitchFamily="18" charset="0"/>
                <a:cs typeface="Times New Roman" pitchFamily="18" charset="0"/>
              </a:rPr>
              <a:t>，则有：</a:t>
            </a:r>
            <a:endParaRPr lang="zh-CN" altLang="zh-CN" sz="2800"/>
          </a:p>
        </p:txBody>
      </p:sp>
      <p:sp>
        <p:nvSpPr>
          <p:cNvPr id="7182" name="Rectangle 30"/>
          <p:cNvSpPr>
            <a:spLocks noChangeArrowheads="1"/>
          </p:cNvSpPr>
          <p:nvPr/>
        </p:nvSpPr>
        <p:spPr bwMode="auto">
          <a:xfrm>
            <a:off x="4716463" y="946150"/>
            <a:ext cx="58261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466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sz="2800"/>
          </a:p>
          <a:p>
            <a:endParaRPr lang="zh-CN" altLang="zh-CN" sz="2800"/>
          </a:p>
        </p:txBody>
      </p:sp>
      <p:sp>
        <p:nvSpPr>
          <p:cNvPr id="7183" name="Rectangle 31"/>
          <p:cNvSpPr>
            <a:spLocks noChangeArrowheads="1"/>
          </p:cNvSpPr>
          <p:nvPr/>
        </p:nvSpPr>
        <p:spPr bwMode="auto">
          <a:xfrm>
            <a:off x="0" y="1103313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2800">
              <a:latin typeface="Calibri" pitchFamily="34" charset="0"/>
            </a:endParaRPr>
          </a:p>
        </p:txBody>
      </p:sp>
      <p:sp>
        <p:nvSpPr>
          <p:cNvPr id="7184" name="Rectangle 32"/>
          <p:cNvSpPr>
            <a:spLocks noChangeArrowheads="1"/>
          </p:cNvSpPr>
          <p:nvPr/>
        </p:nvSpPr>
        <p:spPr bwMode="auto">
          <a:xfrm>
            <a:off x="0" y="1252538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2800">
              <a:latin typeface="Calibri" pitchFamily="34" charset="0"/>
            </a:endParaRPr>
          </a:p>
        </p:txBody>
      </p:sp>
      <p:sp>
        <p:nvSpPr>
          <p:cNvPr id="7185" name="Rectangle 33"/>
          <p:cNvSpPr>
            <a:spLocks noChangeArrowheads="1"/>
          </p:cNvSpPr>
          <p:nvPr/>
        </p:nvSpPr>
        <p:spPr bwMode="auto">
          <a:xfrm>
            <a:off x="0" y="1811338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2800">
              <a:latin typeface="Calibri" pitchFamily="34" charset="0"/>
            </a:endParaRPr>
          </a:p>
        </p:txBody>
      </p:sp>
      <p:sp>
        <p:nvSpPr>
          <p:cNvPr id="4135" name="Rectangle 39"/>
          <p:cNvSpPr>
            <a:spLocks noChangeArrowheads="1"/>
          </p:cNvSpPr>
          <p:nvPr/>
        </p:nvSpPr>
        <p:spPr bwMode="auto">
          <a:xfrm>
            <a:off x="0" y="1989138"/>
            <a:ext cx="7272338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zh-CN" altLang="zh-CN" sz="2800" dirty="0">
              <a:latin typeface="Times New Roman" pitchFamily="18" charset="0"/>
              <a:cs typeface="Times New Roman" pitchFamily="18" charset="0"/>
            </a:endParaRPr>
          </a:p>
          <a:p>
            <a:pPr indent="266700" eaLnBrk="0" hangingPunct="0">
              <a:defRPr/>
            </a:pPr>
            <a:r>
              <a:rPr lang="zh-CN" sz="2800" dirty="0">
                <a:latin typeface="Times New Roman" pitchFamily="18" charset="0"/>
                <a:cs typeface="Times New Roman" pitchFamily="18" charset="0"/>
              </a:rPr>
              <a:t>假设晶体由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个元胞组成，其长度为</a:t>
            </a:r>
            <a:endParaRPr lang="zh-CN" altLang="en-US" sz="2800" dirty="0">
              <a:cs typeface="宋体" pitchFamily="2" charset="-122"/>
            </a:endParaRPr>
          </a:p>
        </p:txBody>
      </p:sp>
      <p:sp>
        <p:nvSpPr>
          <p:cNvPr id="7186" name="Rectangle 40"/>
          <p:cNvSpPr>
            <a:spLocks noChangeArrowheads="1"/>
          </p:cNvSpPr>
          <p:nvPr/>
        </p:nvSpPr>
        <p:spPr bwMode="auto">
          <a:xfrm>
            <a:off x="349250" y="3068638"/>
            <a:ext cx="87947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800">
                <a:latin typeface="Times New Roman" pitchFamily="18" charset="0"/>
                <a:cs typeface="Times New Roman" pitchFamily="18" charset="0"/>
              </a:rPr>
              <a:t>采用周期性边界条件，</a:t>
            </a:r>
            <a:r>
              <a:rPr lang="en-US" altLang="zh-CN" sz="280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2800">
                <a:latin typeface="Times New Roman" pitchFamily="18" charset="0"/>
                <a:cs typeface="Times New Roman" pitchFamily="18" charset="0"/>
              </a:rPr>
              <a:t>个元胞构成的一维晶体</a:t>
            </a:r>
            <a:endParaRPr lang="en-US" altLang="zh-CN" sz="280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zh-CN" altLang="en-US" sz="2800">
                <a:latin typeface="Times New Roman" pitchFamily="18" charset="0"/>
                <a:cs typeface="Times New Roman" pitchFamily="18" charset="0"/>
              </a:rPr>
              <a:t>相当于首尾相连的圆环。 </a:t>
            </a:r>
            <a:r>
              <a:rPr lang="en-US" altLang="zh-CN" sz="280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en-US" sz="280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800">
                <a:latin typeface="Times New Roman" pitchFamily="18" charset="0"/>
                <a:cs typeface="Times New Roman" pitchFamily="18" charset="0"/>
              </a:rPr>
              <a:t>x+Na </a:t>
            </a:r>
            <a:r>
              <a:rPr lang="zh-CN" altLang="en-US" sz="2800">
                <a:latin typeface="Times New Roman" pitchFamily="18" charset="0"/>
                <a:cs typeface="Times New Roman" pitchFamily="18" charset="0"/>
              </a:rPr>
              <a:t>相连，为同一点。</a:t>
            </a:r>
            <a:endParaRPr lang="zh-CN" altLang="en-US" sz="2800"/>
          </a:p>
        </p:txBody>
      </p:sp>
      <p:sp>
        <p:nvSpPr>
          <p:cNvPr id="37" name="Oval 22"/>
          <p:cNvSpPr>
            <a:spLocks noChangeArrowheads="1"/>
          </p:cNvSpPr>
          <p:nvPr/>
        </p:nvSpPr>
        <p:spPr bwMode="auto">
          <a:xfrm>
            <a:off x="6804025" y="5084763"/>
            <a:ext cx="71438" cy="7302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2800">
              <a:latin typeface="Calibri" pitchFamily="34" charset="0"/>
            </a:endParaRPr>
          </a:p>
        </p:txBody>
      </p:sp>
      <p:sp>
        <p:nvSpPr>
          <p:cNvPr id="38" name="Oval 22"/>
          <p:cNvSpPr>
            <a:spLocks noChangeArrowheads="1"/>
          </p:cNvSpPr>
          <p:nvPr/>
        </p:nvSpPr>
        <p:spPr bwMode="auto">
          <a:xfrm>
            <a:off x="7019925" y="4652963"/>
            <a:ext cx="73025" cy="71437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28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12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4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8" grpId="0" animBg="1"/>
      <p:bldP spid="4135" grpId="0"/>
      <p:bldP spid="7186" grpId="0"/>
      <p:bldP spid="37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14"/>
          <p:cNvGraphicFramePr>
            <a:graphicFrameLocks noChangeAspect="1"/>
          </p:cNvGraphicFramePr>
          <p:nvPr/>
        </p:nvGraphicFramePr>
        <p:xfrm>
          <a:off x="971550" y="115888"/>
          <a:ext cx="52466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4" name="公式" r:id="rId3" imgW="2260600" imgH="215900" progId="Equation.3">
                  <p:embed/>
                </p:oleObj>
              </mc:Choice>
              <mc:Fallback>
                <p:oleObj name="公式" r:id="rId3" imgW="2260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15888"/>
                        <a:ext cx="5246688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13"/>
          <p:cNvGraphicFramePr>
            <a:graphicFrameLocks noChangeAspect="1"/>
          </p:cNvGraphicFramePr>
          <p:nvPr/>
        </p:nvGraphicFramePr>
        <p:xfrm>
          <a:off x="900113" y="692150"/>
          <a:ext cx="4173537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5" name="公式" r:id="rId5" imgW="1930400" imgH="330200" progId="Equation.3">
                  <p:embed/>
                </p:oleObj>
              </mc:Choice>
              <mc:Fallback>
                <p:oleObj name="公式" r:id="rId5" imgW="19304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692150"/>
                        <a:ext cx="4173537" cy="712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12"/>
          <p:cNvGraphicFramePr>
            <a:graphicFrameLocks noChangeAspect="1"/>
          </p:cNvGraphicFramePr>
          <p:nvPr/>
        </p:nvGraphicFramePr>
        <p:xfrm>
          <a:off x="900113" y="1628775"/>
          <a:ext cx="410368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6" name="公式" r:id="rId7" imgW="1727200" imgH="228600" progId="Equation.3">
                  <p:embed/>
                </p:oleObj>
              </mc:Choice>
              <mc:Fallback>
                <p:oleObj name="公式" r:id="rId7" imgW="1727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628775"/>
                        <a:ext cx="4103687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1" name="Object 11"/>
          <p:cNvGraphicFramePr>
            <a:graphicFrameLocks noChangeAspect="1"/>
          </p:cNvGraphicFramePr>
          <p:nvPr/>
        </p:nvGraphicFramePr>
        <p:xfrm>
          <a:off x="755650" y="2349500"/>
          <a:ext cx="129540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7" name="公式" r:id="rId9" imgW="507780" imgH="203112" progId="Equation.3">
                  <p:embed/>
                </p:oleObj>
              </mc:Choice>
              <mc:Fallback>
                <p:oleObj name="公式" r:id="rId9" imgW="507780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349500"/>
                        <a:ext cx="1295400" cy="515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0" name="Object 10"/>
          <p:cNvGraphicFramePr>
            <a:graphicFrameLocks noChangeAspect="1"/>
          </p:cNvGraphicFramePr>
          <p:nvPr/>
        </p:nvGraphicFramePr>
        <p:xfrm>
          <a:off x="3492500" y="2492375"/>
          <a:ext cx="19494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8" name="公式" r:id="rId11" imgW="812447" imgH="177723" progId="Equation.3">
                  <p:embed/>
                </p:oleObj>
              </mc:Choice>
              <mc:Fallback>
                <p:oleObj name="公式" r:id="rId11" imgW="812447" imgH="17772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2492375"/>
                        <a:ext cx="194945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9" name="Object 9"/>
          <p:cNvGraphicFramePr>
            <a:graphicFrameLocks noChangeAspect="1"/>
          </p:cNvGraphicFramePr>
          <p:nvPr/>
        </p:nvGraphicFramePr>
        <p:xfrm>
          <a:off x="5651500" y="2565400"/>
          <a:ext cx="24511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9" name="公式" r:id="rId13" imgW="1053643" imgH="215806" progId="Equation.3">
                  <p:embed/>
                </p:oleObj>
              </mc:Choice>
              <mc:Fallback>
                <p:oleObj name="公式" r:id="rId13" imgW="1053643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2565400"/>
                        <a:ext cx="2451100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8" name="Object 8"/>
          <p:cNvGraphicFramePr>
            <a:graphicFrameLocks noChangeAspect="1"/>
          </p:cNvGraphicFramePr>
          <p:nvPr/>
        </p:nvGraphicFramePr>
        <p:xfrm>
          <a:off x="971550" y="3213100"/>
          <a:ext cx="1152525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0" name="公式" r:id="rId15" imgW="609336" imgH="393529" progId="Equation.3">
                  <p:embed/>
                </p:oleObj>
              </mc:Choice>
              <mc:Fallback>
                <p:oleObj name="公式" r:id="rId15" imgW="609336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213100"/>
                        <a:ext cx="1152525" cy="754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7"/>
          <p:cNvGraphicFramePr>
            <a:graphicFrameLocks noChangeAspect="1"/>
          </p:cNvGraphicFramePr>
          <p:nvPr/>
        </p:nvGraphicFramePr>
        <p:xfrm>
          <a:off x="2843213" y="3573463"/>
          <a:ext cx="21002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1" name="公式" r:id="rId17" imgW="1053643" imgH="215806" progId="Equation.3">
                  <p:embed/>
                </p:oleObj>
              </mc:Choice>
              <mc:Fallback>
                <p:oleObj name="公式" r:id="rId17" imgW="1053643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3573463"/>
                        <a:ext cx="2100262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6"/>
          <p:cNvGraphicFramePr>
            <a:graphicFrameLocks noChangeAspect="1"/>
          </p:cNvGraphicFramePr>
          <p:nvPr/>
        </p:nvGraphicFramePr>
        <p:xfrm>
          <a:off x="900113" y="4365625"/>
          <a:ext cx="409892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2" name="公式" r:id="rId19" imgW="1651000" imgH="228600" progId="Equation.3">
                  <p:embed/>
                </p:oleObj>
              </mc:Choice>
              <mc:Fallback>
                <p:oleObj name="公式" r:id="rId19" imgW="1651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365625"/>
                        <a:ext cx="4098925" cy="576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3" name="Object 5"/>
          <p:cNvGraphicFramePr>
            <a:graphicFrameLocks noChangeAspect="1"/>
          </p:cNvGraphicFramePr>
          <p:nvPr/>
        </p:nvGraphicFramePr>
        <p:xfrm>
          <a:off x="0" y="4511675"/>
          <a:ext cx="112713" cy="21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3" name="公式" r:id="rId21" imgW="114151" imgH="215619" progId="Equation.3">
                  <p:embed/>
                </p:oleObj>
              </mc:Choice>
              <mc:Fallback>
                <p:oleObj name="公式" r:id="rId21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511675"/>
                        <a:ext cx="112713" cy="217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1042988" y="5300663"/>
          <a:ext cx="4443412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4" name="公式" r:id="rId23" imgW="1587500" imgH="228600" progId="Equation.3">
                  <p:embed/>
                </p:oleObj>
              </mc:Choice>
              <mc:Fallback>
                <p:oleObj name="公式" r:id="rId23" imgW="1587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5300663"/>
                        <a:ext cx="4443412" cy="649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6" name="Rectangle 15"/>
          <p:cNvSpPr>
            <a:spLocks noChangeArrowheads="1"/>
          </p:cNvSpPr>
          <p:nvPr/>
        </p:nvSpPr>
        <p:spPr bwMode="auto">
          <a:xfrm>
            <a:off x="0" y="-1588"/>
            <a:ext cx="1069975" cy="46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则有</a:t>
            </a:r>
            <a:endParaRPr lang="zh-CN" altLang="zh-CN" sz="2400">
              <a:latin typeface="Calibri" pitchFamily="34" charset="0"/>
            </a:endParaRPr>
          </a:p>
        </p:txBody>
      </p:sp>
      <p:sp>
        <p:nvSpPr>
          <p:cNvPr id="8207" name="Rectangle 16"/>
          <p:cNvSpPr>
            <a:spLocks noChangeArrowheads="1"/>
          </p:cNvSpPr>
          <p:nvPr/>
        </p:nvSpPr>
        <p:spPr bwMode="auto">
          <a:xfrm>
            <a:off x="0" y="673100"/>
            <a:ext cx="838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因</a:t>
            </a:r>
            <a:endParaRPr lang="zh-CN" altLang="en-US" sz="2400">
              <a:latin typeface="Calibri" pitchFamily="34" charset="0"/>
            </a:endParaRPr>
          </a:p>
        </p:txBody>
      </p:sp>
      <p:sp>
        <p:nvSpPr>
          <p:cNvPr id="8208" name="Rectangle 17"/>
          <p:cNvSpPr>
            <a:spLocks noChangeArrowheads="1"/>
          </p:cNvSpPr>
          <p:nvPr/>
        </p:nvSpPr>
        <p:spPr bwMode="auto">
          <a:xfrm>
            <a:off x="0" y="1460500"/>
            <a:ext cx="184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2400"/>
          </a:p>
        </p:txBody>
      </p:sp>
      <p:sp>
        <p:nvSpPr>
          <p:cNvPr id="10258" name="Rectangle 18"/>
          <p:cNvSpPr>
            <a:spLocks noChangeArrowheads="1"/>
          </p:cNvSpPr>
          <p:nvPr/>
        </p:nvSpPr>
        <p:spPr bwMode="auto">
          <a:xfrm>
            <a:off x="0" y="2420938"/>
            <a:ext cx="762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令</a:t>
            </a:r>
            <a:endParaRPr lang="zh-CN" altLang="zh-CN" sz="2400">
              <a:latin typeface="Calibri" pitchFamily="34" charset="0"/>
            </a:endParaRPr>
          </a:p>
        </p:txBody>
      </p:sp>
      <p:sp>
        <p:nvSpPr>
          <p:cNvPr id="10259" name="Rectangle 19"/>
          <p:cNvSpPr>
            <a:spLocks noChangeArrowheads="1"/>
          </p:cNvSpPr>
          <p:nvPr/>
        </p:nvSpPr>
        <p:spPr bwMode="auto">
          <a:xfrm>
            <a:off x="2051050" y="2420938"/>
            <a:ext cx="1377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，则有</a:t>
            </a:r>
            <a:endParaRPr lang="zh-CN" altLang="zh-CN" sz="2400">
              <a:latin typeface="Calibri" pitchFamily="34" charset="0"/>
            </a:endParaRPr>
          </a:p>
        </p:txBody>
      </p:sp>
      <p:sp>
        <p:nvSpPr>
          <p:cNvPr id="8211" name="Rectangle 20"/>
          <p:cNvSpPr>
            <a:spLocks noChangeArrowheads="1"/>
          </p:cNvSpPr>
          <p:nvPr/>
        </p:nvSpPr>
        <p:spPr bwMode="auto">
          <a:xfrm>
            <a:off x="0" y="2760663"/>
            <a:ext cx="184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2400"/>
          </a:p>
        </p:txBody>
      </p:sp>
      <p:sp>
        <p:nvSpPr>
          <p:cNvPr id="10261" name="Rectangle 21"/>
          <p:cNvSpPr>
            <a:spLocks noChangeArrowheads="1"/>
          </p:cNvSpPr>
          <p:nvPr/>
        </p:nvSpPr>
        <p:spPr bwMode="auto">
          <a:xfrm>
            <a:off x="-252413" y="3141663"/>
            <a:ext cx="12239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则</a:t>
            </a:r>
            <a:endParaRPr lang="zh-CN" altLang="en-US" sz="2400">
              <a:latin typeface="Calibri" pitchFamily="34" charset="0"/>
            </a:endParaRPr>
          </a:p>
        </p:txBody>
      </p:sp>
      <p:sp>
        <p:nvSpPr>
          <p:cNvPr id="8213" name="Rectangle 22"/>
          <p:cNvSpPr>
            <a:spLocks noChangeArrowheads="1"/>
          </p:cNvSpPr>
          <p:nvPr/>
        </p:nvSpPr>
        <p:spPr bwMode="auto">
          <a:xfrm>
            <a:off x="971550" y="3213100"/>
            <a:ext cx="608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 </a:t>
            </a:r>
            <a:endParaRPr lang="en-US" altLang="zh-CN" sz="2400">
              <a:latin typeface="Calibri" pitchFamily="34" charset="0"/>
            </a:endParaRPr>
          </a:p>
        </p:txBody>
      </p:sp>
      <p:sp>
        <p:nvSpPr>
          <p:cNvPr id="8214" name="Rectangle 23"/>
          <p:cNvSpPr>
            <a:spLocks noChangeArrowheads="1"/>
          </p:cNvSpPr>
          <p:nvPr/>
        </p:nvSpPr>
        <p:spPr bwMode="auto">
          <a:xfrm>
            <a:off x="0" y="4049713"/>
            <a:ext cx="184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2400"/>
          </a:p>
        </p:txBody>
      </p:sp>
      <p:sp>
        <p:nvSpPr>
          <p:cNvPr id="8215" name="Rectangle 24"/>
          <p:cNvSpPr>
            <a:spLocks noChangeArrowheads="1"/>
          </p:cNvSpPr>
          <p:nvPr/>
        </p:nvSpPr>
        <p:spPr bwMode="auto">
          <a:xfrm>
            <a:off x="0" y="4281488"/>
            <a:ext cx="184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2400"/>
          </a:p>
        </p:txBody>
      </p:sp>
      <p:sp>
        <p:nvSpPr>
          <p:cNvPr id="8216" name="Rectangle 25"/>
          <p:cNvSpPr>
            <a:spLocks noChangeArrowheads="1"/>
          </p:cNvSpPr>
          <p:nvPr/>
        </p:nvSpPr>
        <p:spPr bwMode="auto">
          <a:xfrm>
            <a:off x="0" y="4498975"/>
            <a:ext cx="2619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 sz="2400">
              <a:latin typeface="Calibri" pitchFamily="34" charset="0"/>
            </a:endParaRPr>
          </a:p>
        </p:txBody>
      </p:sp>
      <p:sp>
        <p:nvSpPr>
          <p:cNvPr id="8217" name="Rectangle 26"/>
          <p:cNvSpPr>
            <a:spLocks noChangeArrowheads="1"/>
          </p:cNvSpPr>
          <p:nvPr/>
        </p:nvSpPr>
        <p:spPr bwMode="auto">
          <a:xfrm>
            <a:off x="0" y="4730750"/>
            <a:ext cx="269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/>
              <a:t> </a:t>
            </a:r>
            <a:endParaRPr lang="zh-CN" altLang="zh-CN" sz="2400">
              <a:latin typeface="Calibri" pitchFamily="34" charset="0"/>
            </a:endParaR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6372225" y="5516563"/>
            <a:ext cx="415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/>
              <a:t>⑴</a:t>
            </a:r>
          </a:p>
        </p:txBody>
      </p:sp>
    </p:spTree>
    <p:extLst>
      <p:ext uri="{BB962C8B-B14F-4D97-AF65-F5344CB8AC3E}">
        <p14:creationId xmlns:p14="http://schemas.microsoft.com/office/powerpoint/2010/main" val="416297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0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8" grpId="0"/>
      <p:bldP spid="10259" grpId="0"/>
      <p:bldP spid="10261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60648"/>
            <a:ext cx="89249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97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13"/>
          <p:cNvGraphicFramePr>
            <a:graphicFrameLocks noChangeAspect="1"/>
          </p:cNvGraphicFramePr>
          <p:nvPr/>
        </p:nvGraphicFramePr>
        <p:xfrm>
          <a:off x="2339975" y="404813"/>
          <a:ext cx="171291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86" name="公式" r:id="rId3" imgW="787400" imgH="228600" progId="Equation.3">
                  <p:embed/>
                </p:oleObj>
              </mc:Choice>
              <mc:Fallback>
                <p:oleObj name="公式" r:id="rId3" imgW="787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04813"/>
                        <a:ext cx="1712913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12"/>
          <p:cNvGraphicFramePr>
            <a:graphicFrameLocks noChangeAspect="1"/>
          </p:cNvGraphicFramePr>
          <p:nvPr/>
        </p:nvGraphicFramePr>
        <p:xfrm>
          <a:off x="1763713" y="1125538"/>
          <a:ext cx="410845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87" name="公式" r:id="rId5" imgW="1892300" imgH="228600" progId="Equation.3">
                  <p:embed/>
                </p:oleObj>
              </mc:Choice>
              <mc:Fallback>
                <p:oleObj name="公式" r:id="rId5" imgW="1892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125538"/>
                        <a:ext cx="4108450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11"/>
          <p:cNvGraphicFramePr>
            <a:graphicFrameLocks noChangeAspect="1"/>
          </p:cNvGraphicFramePr>
          <p:nvPr/>
        </p:nvGraphicFramePr>
        <p:xfrm>
          <a:off x="6156325" y="1125538"/>
          <a:ext cx="13843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88" name="公式" r:id="rId7" imgW="634725" imgH="228501" progId="Equation.3">
                  <p:embed/>
                </p:oleObj>
              </mc:Choice>
              <mc:Fallback>
                <p:oleObj name="公式" r:id="rId7" imgW="634725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1125538"/>
                        <a:ext cx="1384300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4" name="Object 10"/>
          <p:cNvGraphicFramePr>
            <a:graphicFrameLocks noChangeAspect="1"/>
          </p:cNvGraphicFramePr>
          <p:nvPr/>
        </p:nvGraphicFramePr>
        <p:xfrm>
          <a:off x="2555875" y="1916113"/>
          <a:ext cx="346392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89" name="公式" r:id="rId9" imgW="1397000" imgH="228600" progId="Equation.3">
                  <p:embed/>
                </p:oleObj>
              </mc:Choice>
              <mc:Fallback>
                <p:oleObj name="公式" r:id="rId9" imgW="1397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1916113"/>
                        <a:ext cx="3463925" cy="576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3" name="Object 9"/>
          <p:cNvGraphicFramePr>
            <a:graphicFrameLocks noChangeAspect="1"/>
          </p:cNvGraphicFramePr>
          <p:nvPr/>
        </p:nvGraphicFramePr>
        <p:xfrm>
          <a:off x="1403350" y="2781300"/>
          <a:ext cx="8334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0" name="公式" r:id="rId11" imgW="418918" imgH="215806" progId="Equation.3">
                  <p:embed/>
                </p:oleObj>
              </mc:Choice>
              <mc:Fallback>
                <p:oleObj name="公式" r:id="rId11" imgW="418918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781300"/>
                        <a:ext cx="833438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2" name="Object 8"/>
          <p:cNvGraphicFramePr>
            <a:graphicFrameLocks noChangeAspect="1"/>
          </p:cNvGraphicFramePr>
          <p:nvPr/>
        </p:nvGraphicFramePr>
        <p:xfrm>
          <a:off x="395288" y="3284538"/>
          <a:ext cx="12430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1" name="公式" r:id="rId13" imgW="698197" imgH="444307" progId="Equation.3">
                  <p:embed/>
                </p:oleObj>
              </mc:Choice>
              <mc:Fallback>
                <p:oleObj name="公式" r:id="rId13" imgW="698197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284538"/>
                        <a:ext cx="1243012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Object 7"/>
          <p:cNvGraphicFramePr>
            <a:graphicFrameLocks noChangeAspect="1"/>
          </p:cNvGraphicFramePr>
          <p:nvPr/>
        </p:nvGraphicFramePr>
        <p:xfrm>
          <a:off x="7885113" y="4149725"/>
          <a:ext cx="107950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2" name="公式" r:id="rId15" imgW="393359" imgH="177646" progId="Equation.3">
                  <p:embed/>
                </p:oleObj>
              </mc:Choice>
              <mc:Fallback>
                <p:oleObj name="公式" r:id="rId15" imgW="393359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5113" y="4149725"/>
                        <a:ext cx="1079500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6"/>
          <p:cNvGraphicFramePr>
            <a:graphicFrameLocks noChangeAspect="1"/>
          </p:cNvGraphicFramePr>
          <p:nvPr/>
        </p:nvGraphicFramePr>
        <p:xfrm>
          <a:off x="3635375" y="4221163"/>
          <a:ext cx="1296988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3" name="公式" r:id="rId17" imgW="698197" imgH="444307" progId="Equation.3">
                  <p:embed/>
                </p:oleObj>
              </mc:Choice>
              <mc:Fallback>
                <p:oleObj name="公式" r:id="rId17" imgW="698197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4221163"/>
                        <a:ext cx="1296988" cy="820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5"/>
          <p:cNvGraphicFramePr>
            <a:graphicFrameLocks noChangeAspect="1"/>
          </p:cNvGraphicFramePr>
          <p:nvPr/>
        </p:nvGraphicFramePr>
        <p:xfrm>
          <a:off x="1763713" y="5373688"/>
          <a:ext cx="3465512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4" name="公式" r:id="rId18" imgW="1218671" imgH="253890" progId="Equation.3">
                  <p:embed/>
                </p:oleObj>
              </mc:Choice>
              <mc:Fallback>
                <p:oleObj name="公式" r:id="rId18" imgW="1218671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373688"/>
                        <a:ext cx="3465512" cy="719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8" name="Rectangle 14"/>
          <p:cNvSpPr>
            <a:spLocks noChangeArrowheads="1"/>
          </p:cNvSpPr>
          <p:nvPr/>
        </p:nvSpPr>
        <p:spPr bwMode="auto">
          <a:xfrm>
            <a:off x="323850" y="404813"/>
            <a:ext cx="20304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若联系平面波</a:t>
            </a:r>
            <a:endParaRPr lang="zh-CN" altLang="zh-CN" sz="2400">
              <a:latin typeface="Calibri" pitchFamily="34" charset="0"/>
            </a:endParaRPr>
          </a:p>
        </p:txBody>
      </p:sp>
      <p:sp>
        <p:nvSpPr>
          <p:cNvPr id="9229" name="Rectangle 15"/>
          <p:cNvSpPr>
            <a:spLocks noChangeArrowheads="1"/>
          </p:cNvSpPr>
          <p:nvPr/>
        </p:nvSpPr>
        <p:spPr bwMode="auto">
          <a:xfrm>
            <a:off x="3779838" y="404813"/>
            <a:ext cx="31083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（略去指数前系数）</a:t>
            </a:r>
            <a:endParaRPr lang="zh-CN" altLang="en-US" sz="2400"/>
          </a:p>
          <a:p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       </a:t>
            </a:r>
            <a:endParaRPr lang="zh-CN" altLang="en-US" sz="2400">
              <a:latin typeface="Calibri" pitchFamily="34" charset="0"/>
            </a:endParaRPr>
          </a:p>
        </p:txBody>
      </p:sp>
      <p:sp>
        <p:nvSpPr>
          <p:cNvPr id="9230" name="Rectangle 16"/>
          <p:cNvSpPr>
            <a:spLocks noChangeArrowheads="1"/>
          </p:cNvSpPr>
          <p:nvPr/>
        </p:nvSpPr>
        <p:spPr bwMode="auto">
          <a:xfrm>
            <a:off x="5867400" y="1125538"/>
            <a:ext cx="3587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=</a:t>
            </a:r>
            <a:endParaRPr lang="en-US" altLang="zh-CN" sz="2400">
              <a:latin typeface="Calibri" pitchFamily="34" charset="0"/>
            </a:endParaRPr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323850" y="1916113"/>
            <a:ext cx="233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所以平面波满足</a:t>
            </a:r>
            <a:endParaRPr lang="zh-CN" altLang="zh-CN" sz="2400">
              <a:latin typeface="Calibri" pitchFamily="34" charset="0"/>
            </a:endParaRPr>
          </a:p>
        </p:txBody>
      </p:sp>
      <p:sp>
        <p:nvSpPr>
          <p:cNvPr id="11282" name="Rectangle 18"/>
          <p:cNvSpPr>
            <a:spLocks noChangeArrowheads="1"/>
          </p:cNvSpPr>
          <p:nvPr/>
        </p:nvSpPr>
        <p:spPr bwMode="auto">
          <a:xfrm>
            <a:off x="539750" y="2636838"/>
            <a:ext cx="800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（或</a:t>
            </a:r>
            <a:endParaRPr lang="zh-CN" altLang="zh-CN" sz="2400">
              <a:latin typeface="Calibri" pitchFamily="34" charset="0"/>
            </a:endParaRPr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2187575" y="2708275"/>
            <a:ext cx="6956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具有平面波形式，既可用该平面波代表），令波矢</a:t>
            </a:r>
            <a:endParaRPr lang="zh-CN" altLang="zh-CN" sz="2400">
              <a:latin typeface="Calibri" pitchFamily="34" charset="0"/>
            </a:endParaRPr>
          </a:p>
        </p:txBody>
      </p:sp>
      <p:sp>
        <p:nvSpPr>
          <p:cNvPr id="11284" name="Rectangle 20"/>
          <p:cNvSpPr>
            <a:spLocks noChangeArrowheads="1"/>
          </p:cNvSpPr>
          <p:nvPr/>
        </p:nvSpPr>
        <p:spPr bwMode="auto">
          <a:xfrm>
            <a:off x="1744663" y="3357563"/>
            <a:ext cx="739933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为任意正整数）</a:t>
            </a:r>
            <a:endParaRPr lang="en-US" altLang="zh-CN" sz="240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2400" b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实际上对周期为</a:t>
            </a:r>
            <a:r>
              <a:rPr lang="en-US" altLang="zh-CN" sz="2400" b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400" b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的一维晶格，它的倒格子的周期是</a:t>
            </a:r>
            <a:endParaRPr lang="zh-CN" altLang="en-US" sz="2400" b="1">
              <a:solidFill>
                <a:srgbClr val="7030A0"/>
              </a:solidFill>
              <a:latin typeface="Calibri" pitchFamily="34" charset="0"/>
            </a:endParaRPr>
          </a:p>
        </p:txBody>
      </p:sp>
      <p:sp>
        <p:nvSpPr>
          <p:cNvPr id="11285" name="Rectangle 21"/>
          <p:cNvSpPr>
            <a:spLocks noChangeArrowheads="1"/>
          </p:cNvSpPr>
          <p:nvPr/>
        </p:nvSpPr>
        <p:spPr bwMode="auto">
          <a:xfrm>
            <a:off x="395288" y="4292600"/>
            <a:ext cx="3262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，所以倒格点的坐标为</a:t>
            </a:r>
            <a:endParaRPr lang="zh-CN" altLang="zh-CN" sz="2400">
              <a:latin typeface="Calibri" pitchFamily="34" charset="0"/>
            </a:endParaRPr>
          </a:p>
        </p:txBody>
      </p:sp>
      <p:sp>
        <p:nvSpPr>
          <p:cNvPr id="11286" name="Rectangle 22"/>
          <p:cNvSpPr>
            <a:spLocks noChangeArrowheads="1"/>
          </p:cNvSpPr>
          <p:nvPr/>
        </p:nvSpPr>
        <p:spPr bwMode="auto">
          <a:xfrm>
            <a:off x="4859338" y="4365625"/>
            <a:ext cx="10318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zh-CN" sz="2400"/>
          </a:p>
          <a:p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       </a:t>
            </a:r>
            <a:endParaRPr lang="zh-CN" altLang="en-US" sz="2400">
              <a:latin typeface="Calibri" pitchFamily="34" charset="0"/>
            </a:endParaRPr>
          </a:p>
        </p:txBody>
      </p:sp>
      <p:sp>
        <p:nvSpPr>
          <p:cNvPr id="11287" name="Rectangle 23"/>
          <p:cNvSpPr>
            <a:spLocks noChangeArrowheads="1"/>
          </p:cNvSpPr>
          <p:nvPr/>
        </p:nvSpPr>
        <p:spPr bwMode="auto">
          <a:xfrm>
            <a:off x="395288" y="5445125"/>
            <a:ext cx="1031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则</a:t>
            </a:r>
            <a:endParaRPr lang="zh-CN" altLang="en-US" sz="2400">
              <a:latin typeface="Calibri" pitchFamily="34" charset="0"/>
            </a:endParaRPr>
          </a:p>
        </p:txBody>
      </p:sp>
      <p:sp>
        <p:nvSpPr>
          <p:cNvPr id="9238" name="矩形 23"/>
          <p:cNvSpPr>
            <a:spLocks noChangeArrowheads="1"/>
          </p:cNvSpPr>
          <p:nvPr/>
        </p:nvSpPr>
        <p:spPr bwMode="auto">
          <a:xfrm>
            <a:off x="1187450" y="1052513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则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25629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1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1" grpId="0"/>
      <p:bldP spid="11282" grpId="0"/>
      <p:bldP spid="11283" grpId="0"/>
      <p:bldP spid="11284" grpId="0"/>
      <p:bldP spid="11285" grpId="0"/>
      <p:bldP spid="11286" grpId="0"/>
      <p:bldP spid="1128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18"/>
          <p:cNvGraphicFramePr>
            <a:graphicFrameLocks noChangeAspect="1"/>
          </p:cNvGraphicFramePr>
          <p:nvPr/>
        </p:nvGraphicFramePr>
        <p:xfrm>
          <a:off x="684213" y="115888"/>
          <a:ext cx="3024187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6" name="公式" r:id="rId3" imgW="1524000" imgH="330200" progId="Equation.3">
                  <p:embed/>
                </p:oleObj>
              </mc:Choice>
              <mc:Fallback>
                <p:oleObj name="公式" r:id="rId3" imgW="15240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15888"/>
                        <a:ext cx="3024187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17"/>
          <p:cNvGraphicFramePr>
            <a:graphicFrameLocks noChangeAspect="1"/>
          </p:cNvGraphicFramePr>
          <p:nvPr/>
        </p:nvGraphicFramePr>
        <p:xfrm>
          <a:off x="3924300" y="188913"/>
          <a:ext cx="3465513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7" name="公式" r:id="rId5" imgW="1218671" imgH="203112" progId="Equation.3">
                  <p:embed/>
                </p:oleObj>
              </mc:Choice>
              <mc:Fallback>
                <p:oleObj name="公式" r:id="rId5" imgW="1218671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188913"/>
                        <a:ext cx="3465513" cy="576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16"/>
          <p:cNvGraphicFramePr>
            <a:graphicFrameLocks noChangeAspect="1"/>
          </p:cNvGraphicFramePr>
          <p:nvPr/>
        </p:nvGraphicFramePr>
        <p:xfrm>
          <a:off x="4067175" y="981075"/>
          <a:ext cx="30797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8" name="公式" r:id="rId7" imgW="1205977" imgH="253890" progId="Equation.3">
                  <p:embed/>
                </p:oleObj>
              </mc:Choice>
              <mc:Fallback>
                <p:oleObj name="公式" r:id="rId7" imgW="1205977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981075"/>
                        <a:ext cx="307975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15"/>
          <p:cNvGraphicFramePr>
            <a:graphicFrameLocks noChangeAspect="1"/>
          </p:cNvGraphicFramePr>
          <p:nvPr/>
        </p:nvGraphicFramePr>
        <p:xfrm>
          <a:off x="4140200" y="1700213"/>
          <a:ext cx="304165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9" name="公式" r:id="rId9" imgW="1193800" imgH="254000" progId="Equation.3">
                  <p:embed/>
                </p:oleObj>
              </mc:Choice>
              <mc:Fallback>
                <p:oleObj name="公式" r:id="rId9" imgW="11938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1700213"/>
                        <a:ext cx="3041650" cy="649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14"/>
          <p:cNvGraphicFramePr>
            <a:graphicFrameLocks noChangeAspect="1"/>
          </p:cNvGraphicFramePr>
          <p:nvPr/>
        </p:nvGraphicFramePr>
        <p:xfrm>
          <a:off x="7524750" y="1773238"/>
          <a:ext cx="131921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0" name="公式" r:id="rId11" imgW="533169" imgH="203112" progId="Equation.3">
                  <p:embed/>
                </p:oleObj>
              </mc:Choice>
              <mc:Fallback>
                <p:oleObj name="公式" r:id="rId11" imgW="533169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1773238"/>
                        <a:ext cx="1319213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13"/>
          <p:cNvGraphicFramePr>
            <a:graphicFrameLocks noChangeAspect="1"/>
          </p:cNvGraphicFramePr>
          <p:nvPr/>
        </p:nvGraphicFramePr>
        <p:xfrm>
          <a:off x="4140200" y="2420938"/>
          <a:ext cx="2109788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1" name="公式" r:id="rId13" imgW="926698" imgH="253890" progId="Equation.3">
                  <p:embed/>
                </p:oleObj>
              </mc:Choice>
              <mc:Fallback>
                <p:oleObj name="公式" r:id="rId13" imgW="926698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2420938"/>
                        <a:ext cx="2109788" cy="576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8" name="Object 12"/>
          <p:cNvGraphicFramePr>
            <a:graphicFrameLocks noChangeAspect="1"/>
          </p:cNvGraphicFramePr>
          <p:nvPr/>
        </p:nvGraphicFramePr>
        <p:xfrm>
          <a:off x="611188" y="2636838"/>
          <a:ext cx="28892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2" name="公式" r:id="rId15" imgW="139579" imgH="266469" progId="Equation.3">
                  <p:embed/>
                </p:oleObj>
              </mc:Choice>
              <mc:Fallback>
                <p:oleObj name="公式" r:id="rId15" imgW="139579" imgH="2664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636838"/>
                        <a:ext cx="288925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9" name="Object 11"/>
          <p:cNvGraphicFramePr>
            <a:graphicFrameLocks noChangeAspect="1"/>
          </p:cNvGraphicFramePr>
          <p:nvPr/>
        </p:nvGraphicFramePr>
        <p:xfrm>
          <a:off x="1258888" y="2781300"/>
          <a:ext cx="1054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3" name="公式" r:id="rId17" imgW="583947" imgH="241195" progId="Equation.3">
                  <p:embed/>
                </p:oleObj>
              </mc:Choice>
              <mc:Fallback>
                <p:oleObj name="公式" r:id="rId17" imgW="583947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781300"/>
                        <a:ext cx="10541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0" name="Object 10"/>
          <p:cNvGraphicFramePr>
            <a:graphicFrameLocks noChangeAspect="1"/>
          </p:cNvGraphicFramePr>
          <p:nvPr/>
        </p:nvGraphicFramePr>
        <p:xfrm>
          <a:off x="3059113" y="2781300"/>
          <a:ext cx="792162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4" name="公式" r:id="rId19" imgW="418918" imgH="215806" progId="Equation.3">
                  <p:embed/>
                </p:oleObj>
              </mc:Choice>
              <mc:Fallback>
                <p:oleObj name="公式" r:id="rId19" imgW="418918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2781300"/>
                        <a:ext cx="792162" cy="411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1" name="Object 9"/>
          <p:cNvGraphicFramePr>
            <a:graphicFrameLocks noChangeAspect="1"/>
          </p:cNvGraphicFramePr>
          <p:nvPr/>
        </p:nvGraphicFramePr>
        <p:xfrm>
          <a:off x="3563938" y="3500438"/>
          <a:ext cx="29845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5" name="公式" r:id="rId21" imgW="152280" imgH="228600" progId="Equation.3">
                  <p:embed/>
                </p:oleObj>
              </mc:Choice>
              <mc:Fallback>
                <p:oleObj name="公式" r:id="rId21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3500438"/>
                        <a:ext cx="298450" cy="452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2" name="Object 8"/>
          <p:cNvGraphicFramePr>
            <a:graphicFrameLocks noChangeAspect="1"/>
          </p:cNvGraphicFramePr>
          <p:nvPr/>
        </p:nvGraphicFramePr>
        <p:xfrm>
          <a:off x="6588125" y="3500438"/>
          <a:ext cx="9525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6" name="公式" r:id="rId23" imgW="507780" imgH="266584" progId="Equation.3">
                  <p:embed/>
                </p:oleObj>
              </mc:Choice>
              <mc:Fallback>
                <p:oleObj name="公式" r:id="rId23" imgW="507780" imgH="2665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3500438"/>
                        <a:ext cx="952500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5" name="Object 7"/>
          <p:cNvGraphicFramePr>
            <a:graphicFrameLocks noChangeAspect="1"/>
          </p:cNvGraphicFramePr>
          <p:nvPr/>
        </p:nvGraphicFramePr>
        <p:xfrm>
          <a:off x="1763713" y="4178300"/>
          <a:ext cx="1223962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7" name="公式" r:id="rId25" imgW="583947" imgH="241195" progId="Equation.3">
                  <p:embed/>
                </p:oleObj>
              </mc:Choice>
              <mc:Fallback>
                <p:oleObj name="公式" r:id="rId25" imgW="583947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178300"/>
                        <a:ext cx="1223962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4" name="Object 6"/>
          <p:cNvGraphicFramePr>
            <a:graphicFrameLocks noChangeAspect="1"/>
          </p:cNvGraphicFramePr>
          <p:nvPr/>
        </p:nvGraphicFramePr>
        <p:xfrm>
          <a:off x="6084888" y="4292600"/>
          <a:ext cx="29575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8" name="公式" r:id="rId26" imgW="1638300" imgH="241300" progId="Equation.3">
                  <p:embed/>
                </p:oleObj>
              </mc:Choice>
              <mc:Fallback>
                <p:oleObj name="公式" r:id="rId26" imgW="1638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4292600"/>
                        <a:ext cx="2957512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5"/>
          <p:cNvGraphicFramePr>
            <a:graphicFrameLocks noChangeAspect="1"/>
          </p:cNvGraphicFramePr>
          <p:nvPr/>
        </p:nvGraphicFramePr>
        <p:xfrm>
          <a:off x="323850" y="5300663"/>
          <a:ext cx="237648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9" name="公式" r:id="rId28" imgW="1409088" imgH="342751" progId="Equation.3">
                  <p:embed/>
                </p:oleObj>
              </mc:Choice>
              <mc:Fallback>
                <p:oleObj name="公式" r:id="rId28" imgW="1409088" imgH="34275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5300663"/>
                        <a:ext cx="2376488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4"/>
          <p:cNvGraphicFramePr>
            <a:graphicFrameLocks noChangeAspect="1"/>
          </p:cNvGraphicFramePr>
          <p:nvPr/>
        </p:nvGraphicFramePr>
        <p:xfrm>
          <a:off x="2771775" y="5300663"/>
          <a:ext cx="33845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0" name="公式" r:id="rId30" imgW="1676400" imgH="342900" progId="Equation.3">
                  <p:embed/>
                </p:oleObj>
              </mc:Choice>
              <mc:Fallback>
                <p:oleObj name="公式" r:id="rId30" imgW="16764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5300663"/>
                        <a:ext cx="3384550" cy="695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8" name="Rectangle 19"/>
          <p:cNvSpPr>
            <a:spLocks noChangeArrowheads="1"/>
          </p:cNvSpPr>
          <p:nvPr/>
        </p:nvSpPr>
        <p:spPr bwMode="auto">
          <a:xfrm>
            <a:off x="0" y="-1588"/>
            <a:ext cx="492125" cy="46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则</a:t>
            </a:r>
            <a:endParaRPr lang="zh-CN" altLang="zh-CN" sz="2400">
              <a:latin typeface="Calibri" pitchFamily="34" charset="0"/>
            </a:endParaRPr>
          </a:p>
        </p:txBody>
      </p:sp>
      <p:sp>
        <p:nvSpPr>
          <p:cNvPr id="10259" name="Rectangle 20"/>
          <p:cNvSpPr>
            <a:spLocks noChangeArrowheads="1"/>
          </p:cNvSpPr>
          <p:nvPr/>
        </p:nvSpPr>
        <p:spPr bwMode="auto">
          <a:xfrm>
            <a:off x="0" y="785813"/>
            <a:ext cx="1800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                    </a:t>
            </a:r>
            <a:endParaRPr lang="en-US" altLang="zh-CN" sz="2400">
              <a:latin typeface="Calibri" pitchFamily="34" charset="0"/>
            </a:endParaRPr>
          </a:p>
        </p:txBody>
      </p:sp>
      <p:sp>
        <p:nvSpPr>
          <p:cNvPr id="10260" name="Rectangle 21"/>
          <p:cNvSpPr>
            <a:spLocks noChangeArrowheads="1"/>
          </p:cNvSpPr>
          <p:nvPr/>
        </p:nvSpPr>
        <p:spPr bwMode="auto">
          <a:xfrm>
            <a:off x="0" y="1446213"/>
            <a:ext cx="1800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                    </a:t>
            </a:r>
            <a:endParaRPr lang="en-US" altLang="zh-CN" sz="2400">
              <a:latin typeface="Calibri" pitchFamily="34" charset="0"/>
            </a:endParaRPr>
          </a:p>
        </p:txBody>
      </p:sp>
      <p:sp>
        <p:nvSpPr>
          <p:cNvPr id="10261" name="Rectangle 22"/>
          <p:cNvSpPr>
            <a:spLocks noChangeArrowheads="1"/>
          </p:cNvSpPr>
          <p:nvPr/>
        </p:nvSpPr>
        <p:spPr bwMode="auto">
          <a:xfrm>
            <a:off x="0" y="2157413"/>
            <a:ext cx="1800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                    </a:t>
            </a:r>
            <a:endParaRPr lang="en-US" altLang="zh-CN" sz="2400">
              <a:latin typeface="Calibri" pitchFamily="34" charset="0"/>
            </a:endParaRPr>
          </a:p>
        </p:txBody>
      </p:sp>
      <p:sp>
        <p:nvSpPr>
          <p:cNvPr id="10262" name="Rectangle 25"/>
          <p:cNvSpPr>
            <a:spLocks noChangeArrowheads="1"/>
          </p:cNvSpPr>
          <p:nvPr/>
        </p:nvSpPr>
        <p:spPr bwMode="auto">
          <a:xfrm>
            <a:off x="0" y="2781300"/>
            <a:ext cx="76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故</a:t>
            </a:r>
            <a:endParaRPr lang="zh-CN" altLang="zh-CN" sz="2400">
              <a:latin typeface="Calibri" pitchFamily="34" charset="0"/>
            </a:endParaRPr>
          </a:p>
        </p:txBody>
      </p:sp>
      <p:sp>
        <p:nvSpPr>
          <p:cNvPr id="10263" name="Rectangle 26"/>
          <p:cNvSpPr>
            <a:spLocks noChangeArrowheads="1"/>
          </p:cNvSpPr>
          <p:nvPr/>
        </p:nvSpPr>
        <p:spPr bwMode="auto">
          <a:xfrm>
            <a:off x="611188" y="2781300"/>
            <a:ext cx="76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对</a:t>
            </a:r>
            <a:endParaRPr lang="zh-CN" altLang="zh-CN" sz="2400">
              <a:latin typeface="Calibri" pitchFamily="34" charset="0"/>
            </a:endParaRPr>
          </a:p>
        </p:txBody>
      </p:sp>
      <p:sp>
        <p:nvSpPr>
          <p:cNvPr id="10264" name="Rectangle 27"/>
          <p:cNvSpPr>
            <a:spLocks noChangeArrowheads="1"/>
          </p:cNvSpPr>
          <p:nvPr/>
        </p:nvSpPr>
        <p:spPr bwMode="auto">
          <a:xfrm>
            <a:off x="2339975" y="2781300"/>
            <a:ext cx="76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和</a:t>
            </a:r>
            <a:endParaRPr lang="zh-CN" altLang="zh-CN" sz="2400">
              <a:latin typeface="Calibri" pitchFamily="34" charset="0"/>
            </a:endParaRPr>
          </a:p>
        </p:txBody>
      </p:sp>
      <p:sp>
        <p:nvSpPr>
          <p:cNvPr id="10265" name="Rectangle 28"/>
          <p:cNvSpPr>
            <a:spLocks noChangeArrowheads="1"/>
          </p:cNvSpPr>
          <p:nvPr/>
        </p:nvSpPr>
        <p:spPr bwMode="auto">
          <a:xfrm>
            <a:off x="-180975" y="3500438"/>
            <a:ext cx="38401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有同样的效果（分别为以</a:t>
            </a:r>
            <a:endParaRPr lang="zh-CN" altLang="zh-CN" sz="2400">
              <a:latin typeface="Calibri" pitchFamily="34" charset="0"/>
            </a:endParaRPr>
          </a:p>
        </p:txBody>
      </p:sp>
      <p:sp>
        <p:nvSpPr>
          <p:cNvPr id="10266" name="Rectangle 29"/>
          <p:cNvSpPr>
            <a:spLocks noChangeArrowheads="1"/>
          </p:cNvSpPr>
          <p:nvPr/>
        </p:nvSpPr>
        <p:spPr bwMode="auto">
          <a:xfrm>
            <a:off x="3563938" y="3500438"/>
            <a:ext cx="32242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为波矢的波函数和以</a:t>
            </a:r>
            <a:endParaRPr lang="zh-CN" altLang="zh-CN" sz="2400">
              <a:latin typeface="Calibri" pitchFamily="34" charset="0"/>
            </a:endParaRPr>
          </a:p>
        </p:txBody>
      </p:sp>
      <p:sp>
        <p:nvSpPr>
          <p:cNvPr id="10267" name="Rectangle 30"/>
          <p:cNvSpPr>
            <a:spLocks noChangeArrowheads="1"/>
          </p:cNvSpPr>
          <p:nvPr/>
        </p:nvSpPr>
        <p:spPr bwMode="auto">
          <a:xfrm>
            <a:off x="6443663" y="3860800"/>
            <a:ext cx="29162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为波矢的波函数）</a:t>
            </a:r>
            <a:endParaRPr lang="zh-CN" altLang="zh-CN" sz="2400"/>
          </a:p>
        </p:txBody>
      </p:sp>
      <p:sp>
        <p:nvSpPr>
          <p:cNvPr id="12319" name="Rectangle 31"/>
          <p:cNvSpPr>
            <a:spLocks noChangeArrowheads="1"/>
          </p:cNvSpPr>
          <p:nvPr/>
        </p:nvSpPr>
        <p:spPr bwMode="auto">
          <a:xfrm>
            <a:off x="2700338" y="4221163"/>
            <a:ext cx="3530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的线性迭加来表示：（</a:t>
            </a:r>
            <a:endParaRPr lang="zh-CN" altLang="zh-CN" sz="2400">
              <a:latin typeface="Calibri" pitchFamily="34" charset="0"/>
            </a:endParaRPr>
          </a:p>
        </p:txBody>
      </p:sp>
      <p:sp>
        <p:nvSpPr>
          <p:cNvPr id="10269" name="Rectangle 33"/>
          <p:cNvSpPr>
            <a:spLocks noChangeArrowheads="1"/>
          </p:cNvSpPr>
          <p:nvPr/>
        </p:nvSpPr>
        <p:spPr bwMode="auto">
          <a:xfrm>
            <a:off x="0" y="5592763"/>
            <a:ext cx="184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2400"/>
          </a:p>
        </p:txBody>
      </p:sp>
      <p:sp>
        <p:nvSpPr>
          <p:cNvPr id="12322" name="Rectangle 34"/>
          <p:cNvSpPr>
            <a:spLocks noChangeArrowheads="1"/>
          </p:cNvSpPr>
          <p:nvPr/>
        </p:nvSpPr>
        <p:spPr bwMode="auto">
          <a:xfrm>
            <a:off x="6659563" y="5084763"/>
            <a:ext cx="954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     ②</a:t>
            </a:r>
            <a:endParaRPr lang="en-US" altLang="zh-CN" sz="2400">
              <a:latin typeface="Calibri" pitchFamily="34" charset="0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-180975" y="4221163"/>
            <a:ext cx="1993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zh-CN" sz="2400">
                <a:latin typeface="Times New Roman" pitchFamily="18" charset="0"/>
                <a:cs typeface="Times New Roman" pitchFamily="18" charset="0"/>
              </a:rPr>
              <a:t>故可用所有</a:t>
            </a:r>
            <a:endParaRPr lang="zh-CN" altLang="zh-CN" sz="24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2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9" grpId="0"/>
      <p:bldP spid="12322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8"/>
          <p:cNvGraphicFramePr>
            <a:graphicFrameLocks noChangeAspect="1"/>
          </p:cNvGraphicFramePr>
          <p:nvPr/>
        </p:nvGraphicFramePr>
        <p:xfrm>
          <a:off x="1763713" y="404813"/>
          <a:ext cx="2303462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11" name="公式" r:id="rId3" imgW="1104900" imgH="342900" progId="Equation.3">
                  <p:embed/>
                </p:oleObj>
              </mc:Choice>
              <mc:Fallback>
                <p:oleObj name="公式" r:id="rId3" imgW="11049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04813"/>
                        <a:ext cx="2303462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1547813" y="2268538"/>
          <a:ext cx="112712" cy="21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12" name="公式" r:id="rId5" imgW="114151" imgH="215619" progId="Equation.3">
                  <p:embed/>
                </p:oleObj>
              </mc:Choice>
              <mc:Fallback>
                <p:oleObj name="公式" r:id="rId5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268538"/>
                        <a:ext cx="112712" cy="217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8" name="Object 4"/>
          <p:cNvGraphicFramePr>
            <a:graphicFrameLocks noChangeAspect="1"/>
          </p:cNvGraphicFramePr>
          <p:nvPr/>
        </p:nvGraphicFramePr>
        <p:xfrm>
          <a:off x="900113" y="2205038"/>
          <a:ext cx="7234237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13" name="公式" r:id="rId7" imgW="3124080" imgH="838080" progId="Equation.3">
                  <p:embed/>
                </p:oleObj>
              </mc:Choice>
              <mc:Fallback>
                <p:oleObj name="公式" r:id="rId7" imgW="3124080" imgH="838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205038"/>
                        <a:ext cx="7234237" cy="195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7" name="Object 3"/>
          <p:cNvGraphicFramePr>
            <a:graphicFrameLocks noChangeAspect="1"/>
          </p:cNvGraphicFramePr>
          <p:nvPr/>
        </p:nvGraphicFramePr>
        <p:xfrm>
          <a:off x="2339975" y="4149725"/>
          <a:ext cx="33385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14" name="公式" r:id="rId9" imgW="1231366" imgH="342751" progId="Equation.3">
                  <p:embed/>
                </p:oleObj>
              </mc:Choice>
              <mc:Fallback>
                <p:oleObj name="公式" r:id="rId9" imgW="1231366" imgH="34275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149725"/>
                        <a:ext cx="3338513" cy="935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611188" y="4941888"/>
          <a:ext cx="1944687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15" name="公式" r:id="rId11" imgW="609336" imgH="215806" progId="Equation.3">
                  <p:embed/>
                </p:oleObj>
              </mc:Choice>
              <mc:Fallback>
                <p:oleObj name="公式" r:id="rId11" imgW="60933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941888"/>
                        <a:ext cx="1944687" cy="696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5" name="Object 1"/>
          <p:cNvGraphicFramePr>
            <a:graphicFrameLocks noChangeAspect="1"/>
          </p:cNvGraphicFramePr>
          <p:nvPr/>
        </p:nvGraphicFramePr>
        <p:xfrm>
          <a:off x="5951538" y="5157788"/>
          <a:ext cx="3192462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16" name="公式" r:id="rId13" imgW="1434960" imgH="507960" progId="Equation.3">
                  <p:embed/>
                </p:oleObj>
              </mc:Choice>
              <mc:Fallback>
                <p:oleObj name="公式" r:id="rId13" imgW="143496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538" y="5157788"/>
                        <a:ext cx="3192462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395288" y="333375"/>
            <a:ext cx="15319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800">
                <a:latin typeface="Times New Roman" pitchFamily="18" charset="0"/>
                <a:cs typeface="Times New Roman" pitchFamily="18" charset="0"/>
              </a:rPr>
              <a:t>其中，</a:t>
            </a:r>
            <a:endParaRPr lang="zh-CN" altLang="zh-CN" sz="2800">
              <a:latin typeface="Calibri" pitchFamily="34" charset="0"/>
            </a:endParaRP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1547813" y="2006600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36877" name="Rectangle 13"/>
          <p:cNvSpPr>
            <a:spLocks noChangeArrowheads="1"/>
          </p:cNvSpPr>
          <p:nvPr/>
        </p:nvSpPr>
        <p:spPr bwMode="auto">
          <a:xfrm>
            <a:off x="611188" y="1484313"/>
            <a:ext cx="903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800">
                <a:latin typeface="Times New Roman" pitchFamily="18" charset="0"/>
                <a:cs typeface="Times New Roman" pitchFamily="18" charset="0"/>
              </a:rPr>
              <a:t>因为</a:t>
            </a:r>
            <a:endParaRPr lang="zh-CN" altLang="zh-CN" sz="2800">
              <a:latin typeface="Calibri" pitchFamily="34" charset="0"/>
            </a:endParaRPr>
          </a:p>
        </p:txBody>
      </p:sp>
      <p:sp>
        <p:nvSpPr>
          <p:cNvPr id="11276" name="Rectangle 14"/>
          <p:cNvSpPr>
            <a:spLocks noChangeArrowheads="1"/>
          </p:cNvSpPr>
          <p:nvPr/>
        </p:nvSpPr>
        <p:spPr bwMode="auto">
          <a:xfrm>
            <a:off x="1547813" y="3254375"/>
            <a:ext cx="1620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imes New Roman" pitchFamily="18" charset="0"/>
                <a:cs typeface="Times New Roman" pitchFamily="18" charset="0"/>
              </a:rPr>
              <a:t>                </a:t>
            </a:r>
            <a:endParaRPr lang="en-US" altLang="zh-CN" sz="2800">
              <a:latin typeface="Calibri" pitchFamily="34" charset="0"/>
            </a:endParaRPr>
          </a:p>
        </p:txBody>
      </p:sp>
      <p:sp>
        <p:nvSpPr>
          <p:cNvPr id="36879" name="Rectangle 15"/>
          <p:cNvSpPr>
            <a:spLocks noChangeArrowheads="1"/>
          </p:cNvSpPr>
          <p:nvPr/>
        </p:nvSpPr>
        <p:spPr bwMode="auto">
          <a:xfrm>
            <a:off x="5076825" y="4221163"/>
            <a:ext cx="2159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Times New Roman" pitchFamily="18" charset="0"/>
                <a:cs typeface="Times New Roman" pitchFamily="18" charset="0"/>
              </a:rPr>
              <a:t>                  ③</a:t>
            </a:r>
            <a:endParaRPr lang="en-US" altLang="zh-CN" sz="2800">
              <a:latin typeface="Calibri" pitchFamily="34" charset="0"/>
            </a:endParaRPr>
          </a:p>
        </p:txBody>
      </p:sp>
      <p:sp>
        <p:nvSpPr>
          <p:cNvPr id="36880" name="Rectangle 16"/>
          <p:cNvSpPr>
            <a:spLocks noChangeArrowheads="1"/>
          </p:cNvSpPr>
          <p:nvPr/>
        </p:nvSpPr>
        <p:spPr bwMode="auto">
          <a:xfrm>
            <a:off x="1547813" y="5157788"/>
            <a:ext cx="44926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en-US" altLang="zh-CN" sz="280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sz="2800">
                <a:latin typeface="Times New Roman" pitchFamily="18" charset="0"/>
                <a:cs typeface="Times New Roman" pitchFamily="18" charset="0"/>
              </a:rPr>
              <a:t>为平面波且按晶格周期调制</a:t>
            </a:r>
            <a:endParaRPr lang="zh-CN" altLang="en-US" sz="2800">
              <a:latin typeface="Calibri" pitchFamily="34" charset="0"/>
            </a:endParaRPr>
          </a:p>
        </p:txBody>
      </p:sp>
      <p:sp>
        <p:nvSpPr>
          <p:cNvPr id="11279" name="Rectangle 17"/>
          <p:cNvSpPr>
            <a:spLocks noChangeArrowheads="1"/>
          </p:cNvSpPr>
          <p:nvPr/>
        </p:nvSpPr>
        <p:spPr bwMode="auto">
          <a:xfrm>
            <a:off x="1547813" y="4524375"/>
            <a:ext cx="2841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2800"/>
              <a:t> </a:t>
            </a:r>
            <a:endParaRPr lang="zh-CN" altLang="zh-CN" sz="28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28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6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6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6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7" grpId="0"/>
      <p:bldP spid="36879" grpId="0"/>
      <p:bldP spid="3688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60648"/>
            <a:ext cx="8810625" cy="3028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84" y="4149080"/>
            <a:ext cx="87439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26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171450"/>
            <a:ext cx="846772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22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38125"/>
            <a:ext cx="89916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06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3" y="328612"/>
            <a:ext cx="915352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69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5194379"/>
            <a:ext cx="820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C1C1C"/>
                </a:solidFill>
                <a:latin typeface="Helvetica" charset="0"/>
              </a:rPr>
              <a:t>A Bloch wave (bottom) can be broken up into the product of a periodic function (top) and a plane-wave (center). The left side and right side represent the same Bloch wave broken up in two different ways, involving the wave vector </a:t>
            </a:r>
            <a:r>
              <a:rPr lang="en-US" altLang="zh-CN" i="1" dirty="0">
                <a:solidFill>
                  <a:srgbClr val="1C1C1C"/>
                </a:solidFill>
                <a:latin typeface="Helvetica" charset="0"/>
              </a:rPr>
              <a:t>k</a:t>
            </a:r>
            <a:r>
              <a:rPr lang="en-US" altLang="zh-CN" baseline="-25000" dirty="0">
                <a:solidFill>
                  <a:srgbClr val="1C1C1C"/>
                </a:solidFill>
                <a:latin typeface="Helvetica" charset="0"/>
              </a:rPr>
              <a:t>1</a:t>
            </a:r>
            <a:r>
              <a:rPr lang="en-US" altLang="zh-CN" dirty="0">
                <a:solidFill>
                  <a:srgbClr val="1C1C1C"/>
                </a:solidFill>
                <a:latin typeface="Helvetica" charset="0"/>
              </a:rPr>
              <a:t> (left) or </a:t>
            </a:r>
            <a:r>
              <a:rPr lang="en-US" altLang="zh-CN" i="1" dirty="0">
                <a:solidFill>
                  <a:srgbClr val="1C1C1C"/>
                </a:solidFill>
                <a:latin typeface="Helvetica" charset="0"/>
              </a:rPr>
              <a:t>k</a:t>
            </a:r>
            <a:r>
              <a:rPr lang="en-US" altLang="zh-CN" baseline="-25000" dirty="0">
                <a:solidFill>
                  <a:srgbClr val="1C1C1C"/>
                </a:solidFill>
                <a:latin typeface="Helvetica" charset="0"/>
              </a:rPr>
              <a:t>2</a:t>
            </a:r>
            <a:r>
              <a:rPr lang="en-US" altLang="zh-CN" dirty="0">
                <a:solidFill>
                  <a:srgbClr val="1C1C1C"/>
                </a:solidFill>
                <a:latin typeface="Helvetica" charset="0"/>
              </a:rPr>
              <a:t> (right). The difference (</a:t>
            </a:r>
            <a:r>
              <a:rPr lang="en-US" altLang="zh-CN" i="1" dirty="0">
                <a:solidFill>
                  <a:srgbClr val="1C1C1C"/>
                </a:solidFill>
                <a:latin typeface="Helvetica" charset="0"/>
              </a:rPr>
              <a:t>k</a:t>
            </a:r>
            <a:r>
              <a:rPr lang="en-US" altLang="zh-CN" baseline="-25000" dirty="0">
                <a:solidFill>
                  <a:srgbClr val="1C1C1C"/>
                </a:solidFill>
                <a:latin typeface="Helvetica" charset="0"/>
              </a:rPr>
              <a:t>1</a:t>
            </a:r>
            <a:r>
              <a:rPr lang="en-US" altLang="zh-CN" dirty="0">
                <a:solidFill>
                  <a:srgbClr val="1C1C1C"/>
                </a:solidFill>
                <a:latin typeface="Helvetica" charset="0"/>
              </a:rPr>
              <a:t>−</a:t>
            </a:r>
            <a:r>
              <a:rPr lang="en-US" altLang="zh-CN" i="1" dirty="0">
                <a:solidFill>
                  <a:srgbClr val="1C1C1C"/>
                </a:solidFill>
                <a:latin typeface="Helvetica" charset="0"/>
              </a:rPr>
              <a:t>k</a:t>
            </a:r>
            <a:r>
              <a:rPr lang="en-US" altLang="zh-CN" baseline="-25000" dirty="0">
                <a:solidFill>
                  <a:srgbClr val="1C1C1C"/>
                </a:solidFill>
                <a:latin typeface="Helvetica" charset="0"/>
              </a:rPr>
              <a:t>2</a:t>
            </a:r>
            <a:r>
              <a:rPr lang="en-US" altLang="zh-CN" dirty="0">
                <a:solidFill>
                  <a:srgbClr val="1C1C1C"/>
                </a:solidFill>
                <a:latin typeface="Helvetica" charset="0"/>
              </a:rPr>
              <a:t>) is </a:t>
            </a:r>
            <a:r>
              <a:rPr lang="en-US" altLang="zh-CN" dirty="0" smtClean="0">
                <a:solidFill>
                  <a:srgbClr val="1C1C1C"/>
                </a:solidFill>
                <a:latin typeface="Helvetica" charset="0"/>
              </a:rPr>
              <a:t>a</a:t>
            </a:r>
            <a:r>
              <a:rPr lang="zh-CN" altLang="en-US" dirty="0" smtClean="0">
                <a:solidFill>
                  <a:srgbClr val="1C1C1C"/>
                </a:solidFill>
                <a:latin typeface="Helvetica" charset="0"/>
              </a:rPr>
              <a:t> </a:t>
            </a:r>
            <a:r>
              <a:rPr lang="en-US" altLang="zh-CN" dirty="0" smtClean="0">
                <a:solidFill>
                  <a:srgbClr val="1C1C1C"/>
                </a:solidFill>
                <a:latin typeface="Helvetica" charset="0"/>
              </a:rPr>
              <a:t>reciprocal </a:t>
            </a:r>
            <a:r>
              <a:rPr lang="en-US" altLang="zh-CN" dirty="0">
                <a:solidFill>
                  <a:srgbClr val="1C1C1C"/>
                </a:solidFill>
                <a:latin typeface="Helvetica" charset="0"/>
              </a:rPr>
              <a:t>lattice vector. In all plots, blue is real part and red is imaginary part.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4" y="116632"/>
            <a:ext cx="6093296" cy="50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25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423862"/>
            <a:ext cx="8801100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58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485775"/>
            <a:ext cx="817245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63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05" y="274638"/>
            <a:ext cx="8972495" cy="655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19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466725"/>
            <a:ext cx="839152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70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4525963"/>
          </a:xfrm>
        </p:spPr>
        <p:txBody>
          <a:bodyPr/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以上我们只是通过分析给出了固体中电子态函数的一般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性质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，而为了得到清晰确切的结果，我们就必须对一个感兴趣的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、特定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固体的实际势能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V(r)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去求解单电子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薛定谔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方程，然而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即使是比较简单的势，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薛定谔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方程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的求解过程也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是一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项数学推导极其繁琐的工作，为了得到能与实验对照的结果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，这样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做当然是非常必要的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但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如果只是为了更好地进一步理解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周期性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势场对电子运动的影响，我们最好是选择使用经过简化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的势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，用最少量的数学过程来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求解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薛定谔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方程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，以便专心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地理解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相关的物理问题。这就是我们后面两节的内容。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943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260648"/>
            <a:ext cx="84963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72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60648"/>
            <a:ext cx="8429625" cy="25717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924944"/>
            <a:ext cx="8892480" cy="389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一、何谓近自由电子近似（ </a:t>
            </a:r>
            <a:r>
              <a:rPr lang="en-US" altLang="zh-CN" sz="2400" b="1" dirty="0"/>
              <a:t>Nearly Free Electron </a:t>
            </a:r>
            <a:r>
              <a:rPr lang="zh-CN" altLang="en-US" sz="2400" b="1" dirty="0"/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在周期场中，若电子的势能随位置的变化（起伏）</a:t>
            </a:r>
            <a:r>
              <a:rPr lang="zh-CN" altLang="en-US" sz="2400" b="1" dirty="0" smtClean="0"/>
              <a:t>比较小</a:t>
            </a:r>
            <a:r>
              <a:rPr lang="zh-CN" altLang="en-US" sz="2400" b="1" dirty="0"/>
              <a:t>，而电子的平均动能要比其势能的绝对值大得多时，</a:t>
            </a:r>
            <a:r>
              <a:rPr lang="zh-CN" altLang="en-US" sz="2400" b="1" dirty="0" smtClean="0"/>
              <a:t>电子的</a:t>
            </a:r>
            <a:r>
              <a:rPr lang="zh-CN" altLang="en-US" sz="2400" b="1" dirty="0"/>
              <a:t>运动就几乎是自由的。因此，我们可以把自由电子看成</a:t>
            </a:r>
            <a:r>
              <a:rPr lang="zh-CN" altLang="en-US" sz="2400" b="1" dirty="0" smtClean="0"/>
              <a:t>是它</a:t>
            </a:r>
            <a:r>
              <a:rPr lang="zh-CN" altLang="en-US" sz="2400" b="1" dirty="0"/>
              <a:t>的零级近似，而将周期场的影响看成小的微扰来求解</a:t>
            </a:r>
            <a:r>
              <a:rPr lang="zh-CN" altLang="en-US" sz="2400" b="1" dirty="0" smtClean="0"/>
              <a:t>。</a:t>
            </a:r>
            <a:r>
              <a:rPr lang="zh-CN" altLang="en-US" sz="2400" dirty="0" smtClean="0"/>
              <a:t>（</a:t>
            </a:r>
            <a:r>
              <a:rPr lang="zh-CN" altLang="en-US" sz="2400" b="1" dirty="0">
                <a:solidFill>
                  <a:srgbClr val="FF0000"/>
                </a:solidFill>
              </a:rPr>
              <a:t>也称为弱周期场近似</a:t>
            </a:r>
            <a:r>
              <a:rPr lang="zh-CN" altLang="en-US" sz="2400" b="1" dirty="0"/>
              <a:t>）</a:t>
            </a:r>
            <a:r>
              <a:rPr lang="zh-CN" altLang="en-US" sz="2400" dirty="0"/>
              <a:t>。这个模型虽然简单，</a:t>
            </a:r>
            <a:r>
              <a:rPr lang="zh-CN" altLang="en-US" sz="2400" b="1" dirty="0"/>
              <a:t>但却给出</a:t>
            </a:r>
            <a:r>
              <a:rPr lang="zh-CN" altLang="en-US" sz="2400" b="1" dirty="0" smtClean="0"/>
              <a:t>周期</a:t>
            </a:r>
            <a:r>
              <a:rPr lang="zh-CN" altLang="en-US" sz="2400" b="1" dirty="0"/>
              <a:t>场中运动电子本征态的一些最基本特点。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88209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23812"/>
            <a:ext cx="920115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44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05" y="332656"/>
            <a:ext cx="8738789" cy="565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99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1" y="21834"/>
            <a:ext cx="9040171" cy="675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08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5576" y="908720"/>
            <a:ext cx="79928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当考虑</a:t>
            </a:r>
            <a:r>
              <a:rPr lang="zh-CN" altLang="en-US" sz="2800" b="1" dirty="0">
                <a:solidFill>
                  <a:srgbClr val="FF0000"/>
                </a:solidFill>
              </a:rPr>
              <a:t>微弱的周期势场影响时，空格子能谱的明显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变化只</a:t>
            </a:r>
            <a:r>
              <a:rPr lang="zh-CN" altLang="en-US" sz="2800" b="1" dirty="0">
                <a:solidFill>
                  <a:srgbClr val="FF0000"/>
                </a:solidFill>
              </a:rPr>
              <a:t>发生在</a:t>
            </a:r>
            <a:r>
              <a:rPr lang="en-US" altLang="zh-CN" sz="2800" b="1" dirty="0" err="1">
                <a:solidFill>
                  <a:srgbClr val="FF0000"/>
                </a:solidFill>
              </a:rPr>
              <a:t>Brilouin</a:t>
            </a:r>
            <a:r>
              <a:rPr lang="zh-CN" altLang="en-US" sz="2800" b="1" dirty="0">
                <a:solidFill>
                  <a:srgbClr val="FF0000"/>
                </a:solidFill>
              </a:rPr>
              <a:t>区区心和边界处</a:t>
            </a:r>
            <a:r>
              <a:rPr lang="zh-CN" altLang="en-US" sz="2800" dirty="0"/>
              <a:t>，原先相互连接的，</a:t>
            </a:r>
            <a:r>
              <a:rPr lang="zh-CN" altLang="en-US" sz="2800" dirty="0" smtClean="0"/>
              <a:t>现在分开</a:t>
            </a:r>
            <a:r>
              <a:rPr lang="zh-CN" altLang="en-US" sz="2800" dirty="0"/>
              <a:t>了，出现了一个能隙，也就是说，在这些点上，能谱</a:t>
            </a:r>
            <a:r>
              <a:rPr lang="zh-CN" altLang="en-US" sz="2800" dirty="0" smtClean="0"/>
              <a:t>的形状</a:t>
            </a:r>
            <a:r>
              <a:rPr lang="zh-CN" altLang="en-US" sz="2800" dirty="0"/>
              <a:t>受到弱晶体势场的修正。（实际上，</a:t>
            </a:r>
            <a:r>
              <a:rPr lang="zh-CN" altLang="en-US" sz="2800" b="1" dirty="0">
                <a:solidFill>
                  <a:srgbClr val="FF0000"/>
                </a:solidFill>
              </a:rPr>
              <a:t>晶体势的作用是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使空格</a:t>
            </a:r>
            <a:r>
              <a:rPr lang="zh-CN" altLang="en-US" sz="2800" b="1" dirty="0">
                <a:solidFill>
                  <a:srgbClr val="FF0000"/>
                </a:solidFill>
              </a:rPr>
              <a:t>子模型中能带结构中的尖角变得平滑了</a:t>
            </a:r>
            <a:r>
              <a:rPr lang="zh-CN" altLang="en-US" sz="2800" dirty="0"/>
              <a:t>。）</a:t>
            </a:r>
          </a:p>
          <a:p>
            <a:r>
              <a:rPr lang="zh-CN" altLang="en-US" sz="2800" dirty="0"/>
              <a:t>在区域的其它部分，能谱的形状受到的影响很小，</a:t>
            </a:r>
            <a:r>
              <a:rPr lang="zh-CN" altLang="en-US" sz="2800" dirty="0" smtClean="0"/>
              <a:t>基本保持</a:t>
            </a:r>
            <a:r>
              <a:rPr lang="zh-CN" altLang="en-US" sz="2800" dirty="0"/>
              <a:t>了空格子模型的抛物线形式。见下图</a:t>
            </a:r>
            <a:r>
              <a:rPr lang="zh-CN" altLang="en-US" sz="2800" dirty="0" smtClean="0"/>
              <a:t>。所以</a:t>
            </a:r>
            <a:r>
              <a:rPr lang="zh-CN" altLang="en-US" sz="2800" dirty="0"/>
              <a:t>说</a:t>
            </a:r>
            <a:r>
              <a:rPr lang="zh-CN" altLang="en-US" sz="2800" b="1" dirty="0">
                <a:solidFill>
                  <a:srgbClr val="FF0000"/>
                </a:solidFill>
              </a:rPr>
              <a:t>近自由电子近似下晶体电子的能级区分成为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电子可以</a:t>
            </a:r>
            <a:r>
              <a:rPr lang="zh-CN" altLang="en-US" sz="2800" b="1" dirty="0">
                <a:solidFill>
                  <a:srgbClr val="FF0000"/>
                </a:solidFill>
              </a:rPr>
              <a:t>占据的能带以及禁带</a:t>
            </a:r>
            <a:r>
              <a:rPr lang="zh-CN" altLang="en-US" sz="2800" b="1" dirty="0"/>
              <a:t>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473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404664"/>
            <a:ext cx="87820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98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94" y="0"/>
            <a:ext cx="8837811" cy="647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1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466725"/>
            <a:ext cx="865822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533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78372"/>
            <a:ext cx="8418711" cy="67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6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-68030"/>
            <a:ext cx="2808312" cy="6946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57093"/>
            <a:ext cx="3240360" cy="6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77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400050"/>
            <a:ext cx="892492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56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近自由电子近似能带图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7141827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26" y="4810988"/>
            <a:ext cx="6000750" cy="866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146" y="5445224"/>
            <a:ext cx="4238625" cy="6953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55976" y="400210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b="1" kern="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在诸能带断开的间隔内不存在允许的电子能级，称为禁带，禁带的位置及宽度取决于晶体的结构和势场的函数</a:t>
            </a:r>
            <a:r>
              <a:rPr lang="zh-CN" altLang="zh-CN" b="1" kern="1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形式</a:t>
            </a:r>
            <a:r>
              <a:rPr lang="en-US" altLang="zh-CN" b="1" kern="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1226" y="6044724"/>
            <a:ext cx="7819206" cy="707886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zh-CN" altLang="zh-CN" sz="2000" b="1" kern="100" dirty="0">
                <a:solidFill>
                  <a:srgbClr val="002060"/>
                </a:solidFill>
                <a:cs typeface="Times New Roman" panose="02020603050405020304" pitchFamily="18" charset="0"/>
              </a:rPr>
              <a:t>不难算出，每个能带所对应的</a:t>
            </a:r>
            <a:r>
              <a:rPr lang="en-US" altLang="zh-CN" sz="2000" b="1" kern="100" dirty="0">
                <a:solidFill>
                  <a:srgbClr val="002060"/>
                </a:solidFill>
                <a:cs typeface="Times New Roman" panose="02020603050405020304" pitchFamily="18" charset="0"/>
              </a:rPr>
              <a:t>k</a:t>
            </a:r>
            <a:r>
              <a:rPr lang="zh-CN" altLang="zh-CN" sz="2000" b="1" kern="100" dirty="0">
                <a:solidFill>
                  <a:srgbClr val="002060"/>
                </a:solidFill>
                <a:cs typeface="Times New Roman" panose="02020603050405020304" pitchFamily="18" charset="0"/>
              </a:rPr>
              <a:t>的取值范围都是</a:t>
            </a:r>
            <a:r>
              <a:rPr lang="en-US" altLang="zh-CN" sz="2000" b="1" kern="100" dirty="0">
                <a:solidFill>
                  <a:srgbClr val="002060"/>
                </a:solidFill>
                <a:cs typeface="Times New Roman" panose="02020603050405020304" pitchFamily="18" charset="0"/>
              </a:rPr>
              <a:t>2</a:t>
            </a:r>
            <a:r>
              <a:rPr lang="en-US" altLang="zh-CN" sz="2000" b="1" kern="100" dirty="0">
                <a:solidFill>
                  <a:srgbClr val="002060"/>
                </a:solidFill>
                <a:latin typeface="Times New Roman" panose="02020603050405020304" pitchFamily="18" charset="0"/>
              </a:rPr>
              <a:t>π</a:t>
            </a:r>
            <a:r>
              <a:rPr lang="en-US" altLang="zh-CN" sz="2000" b="1" kern="100" dirty="0">
                <a:solidFill>
                  <a:srgbClr val="00206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2000" b="1" i="1" kern="100" dirty="0">
                <a:solidFill>
                  <a:srgbClr val="002060"/>
                </a:solidFill>
                <a:latin typeface="Times New Roman" panose="02020603050405020304" pitchFamily="18" charset="0"/>
              </a:rPr>
              <a:t>a</a:t>
            </a:r>
            <a:r>
              <a:rPr lang="zh-CN" altLang="zh-CN" sz="2000" b="1" kern="100" dirty="0">
                <a:solidFill>
                  <a:srgbClr val="002060"/>
                </a:solidFill>
                <a:cs typeface="Times New Roman" panose="02020603050405020304" pitchFamily="18" charset="0"/>
              </a:rPr>
              <a:t>，即一个倒格子原胞长度，而所包含的量子态数目是</a:t>
            </a:r>
            <a:r>
              <a:rPr lang="en-US" altLang="zh-CN" sz="2000" b="1" kern="100" dirty="0">
                <a:solidFill>
                  <a:srgbClr val="002060"/>
                </a:solidFill>
                <a:cs typeface="Times New Roman" panose="02020603050405020304" pitchFamily="18" charset="0"/>
              </a:rPr>
              <a:t>N</a:t>
            </a:r>
            <a:r>
              <a:rPr lang="zh-CN" altLang="zh-CN" sz="2000" b="1" kern="100" dirty="0">
                <a:solidFill>
                  <a:srgbClr val="002060"/>
                </a:solidFill>
                <a:cs typeface="Times New Roman" panose="02020603050405020304" pitchFamily="18" charset="0"/>
              </a:rPr>
              <a:t>，等于晶体中原胞的</a:t>
            </a:r>
            <a:r>
              <a:rPr lang="zh-CN" altLang="zh-CN" sz="2000" b="1" kern="100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数目</a:t>
            </a:r>
            <a:r>
              <a:rPr lang="en-US" altLang="zh-CN" sz="2000" b="1" kern="100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.</a:t>
            </a:r>
            <a:endParaRPr lang="zh-CN" alt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749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740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152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760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2656"/>
            <a:ext cx="829627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51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8686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17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4213" y="404813"/>
            <a:ext cx="8064500" cy="14700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zh-CN" b="1" dirty="0" smtClean="0"/>
              <a:t>§</a:t>
            </a:r>
            <a:r>
              <a:rPr lang="en-US" altLang="zh-CN" b="1" dirty="0" smtClean="0"/>
              <a:t>5.3</a:t>
            </a:r>
            <a:r>
              <a:rPr lang="zh-CN" altLang="zh-CN" b="1" dirty="0" smtClean="0"/>
              <a:t>周期性势场中电子的运动模型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8313" y="1773239"/>
            <a:ext cx="8567737" cy="3888010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zh-CN" altLang="zh-CN" sz="2800" dirty="0" smtClean="0">
                <a:solidFill>
                  <a:srgbClr val="002060"/>
                </a:solidFill>
              </a:rPr>
              <a:t>索未菲模型对电子的比热问题进行了较好的解释，较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Drude</a:t>
            </a:r>
            <a:r>
              <a:rPr lang="en-US" altLang="zh-CN" sz="2800" dirty="0" smtClean="0">
                <a:solidFill>
                  <a:srgbClr val="002060"/>
                </a:solidFill>
              </a:rPr>
              <a:t>-Lorentz</a:t>
            </a:r>
            <a:r>
              <a:rPr lang="zh-CN" altLang="zh-CN" sz="2800" dirty="0" smtClean="0">
                <a:solidFill>
                  <a:srgbClr val="002060"/>
                </a:solidFill>
              </a:rPr>
              <a:t>经典模型有所完善，但由前面讨论，该模型仍具有局限性。同时该模型对许多重要问题仍难以圆满解释。</a:t>
            </a:r>
            <a:endParaRPr lang="en-US" altLang="zh-CN" sz="2800" dirty="0" smtClean="0">
              <a:solidFill>
                <a:srgbClr val="002060"/>
              </a:solidFill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zh-CN" altLang="zh-CN" sz="2800" dirty="0" smtClean="0">
                <a:solidFill>
                  <a:schemeClr val="tx1"/>
                </a:solidFill>
              </a:rPr>
              <a:t>布洛赫等人采用</a:t>
            </a:r>
            <a:r>
              <a:rPr lang="zh-CN" altLang="zh-CN" sz="28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周期性势场中电子运动模型</a:t>
            </a:r>
            <a:r>
              <a:rPr lang="zh-CN" altLang="zh-CN" sz="2800" dirty="0" smtClean="0">
                <a:solidFill>
                  <a:schemeClr val="tx1"/>
                </a:solidFill>
              </a:rPr>
              <a:t>对上述问题进行了处理，这部分工作确立了能带理论的基础。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8640"/>
            <a:ext cx="7128792" cy="29377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3528" y="3789040"/>
            <a:ext cx="80648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 smtClean="0">
                <a:solidFill>
                  <a:srgbClr val="002060"/>
                </a:solidFill>
              </a:rPr>
              <a:t>      虽然</a:t>
            </a:r>
            <a:r>
              <a:rPr lang="zh-CN" altLang="en-US" sz="2400" dirty="0">
                <a:solidFill>
                  <a:srgbClr val="002060"/>
                </a:solidFill>
              </a:rPr>
              <a:t>晶体中电子的运动可以简化成求解周期场作用下</a:t>
            </a:r>
          </a:p>
          <a:p>
            <a:pPr algn="just"/>
            <a:r>
              <a:rPr lang="zh-CN" altLang="en-US" sz="2400" dirty="0">
                <a:solidFill>
                  <a:srgbClr val="002060"/>
                </a:solidFill>
              </a:rPr>
              <a:t>的单电子薛定谔方程，但具体求解仍是困难的，而且不同</a:t>
            </a:r>
          </a:p>
          <a:p>
            <a:pPr algn="just"/>
            <a:r>
              <a:rPr lang="zh-CN" altLang="en-US" sz="2400" dirty="0">
                <a:solidFill>
                  <a:srgbClr val="002060"/>
                </a:solidFill>
              </a:rPr>
              <a:t>晶体中的周期势场的形式和强弱也是不同的，需要针对具</a:t>
            </a:r>
          </a:p>
          <a:p>
            <a:pPr algn="just"/>
            <a:r>
              <a:rPr lang="zh-CN" altLang="en-US" sz="2400" dirty="0">
                <a:solidFill>
                  <a:srgbClr val="002060"/>
                </a:solidFill>
              </a:rPr>
              <a:t>体问题才能进行求解。</a:t>
            </a:r>
            <a:r>
              <a:rPr lang="en-US" altLang="zh-CN" sz="2400" b="1" dirty="0">
                <a:solidFill>
                  <a:srgbClr val="C00000"/>
                </a:solidFill>
              </a:rPr>
              <a:t>Bloch</a:t>
            </a:r>
            <a:r>
              <a:rPr lang="zh-CN" altLang="en-US" sz="2400" b="1" dirty="0">
                <a:solidFill>
                  <a:srgbClr val="C00000"/>
                </a:solidFill>
              </a:rPr>
              <a:t>首先讨论了在晶体周期场中</a:t>
            </a:r>
          </a:p>
          <a:p>
            <a:pPr algn="just"/>
            <a:r>
              <a:rPr lang="zh-CN" altLang="en-US" sz="2400" b="1" dirty="0">
                <a:solidFill>
                  <a:srgbClr val="C00000"/>
                </a:solidFill>
              </a:rPr>
              <a:t>运动的单电子波函数应具有的形式，给出了周期场中单电</a:t>
            </a:r>
          </a:p>
          <a:p>
            <a:pPr algn="just"/>
            <a:r>
              <a:rPr lang="zh-CN" altLang="en-US" sz="2400" b="1" dirty="0">
                <a:solidFill>
                  <a:srgbClr val="C00000"/>
                </a:solidFill>
              </a:rPr>
              <a:t>子状态的一般特征</a:t>
            </a:r>
            <a:r>
              <a:rPr lang="zh-CN" altLang="en-US" sz="2400" dirty="0">
                <a:solidFill>
                  <a:srgbClr val="002060"/>
                </a:solidFill>
              </a:rPr>
              <a:t>，这对于理解晶体中的电子，求解具体</a:t>
            </a:r>
          </a:p>
          <a:p>
            <a:pPr algn="just"/>
            <a:r>
              <a:rPr lang="zh-CN" altLang="en-US" sz="2400" dirty="0">
                <a:solidFill>
                  <a:srgbClr val="002060"/>
                </a:solidFill>
              </a:rPr>
              <a:t>问题有着指导意义。</a:t>
            </a:r>
          </a:p>
        </p:txBody>
      </p:sp>
    </p:spTree>
    <p:extLst>
      <p:ext uri="{BB962C8B-B14F-4D97-AF65-F5344CB8AC3E}">
        <p14:creationId xmlns:p14="http://schemas.microsoft.com/office/powerpoint/2010/main" val="1153301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77994" y="4005064"/>
            <a:ext cx="76017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</a:rPr>
              <a:t>Bloch</a:t>
            </a:r>
            <a:r>
              <a:rPr lang="zh-CN" altLang="en-US" sz="2400" b="1" dirty="0">
                <a:solidFill>
                  <a:srgbClr val="002060"/>
                </a:solidFill>
              </a:rPr>
              <a:t>定理</a:t>
            </a:r>
          </a:p>
          <a:p>
            <a:r>
              <a:rPr lang="zh-CN" altLang="en-US" sz="2400" dirty="0">
                <a:solidFill>
                  <a:srgbClr val="002060"/>
                </a:solidFill>
              </a:rPr>
              <a:t>考虑一理想完整晶体，所有的原子实都周期性地静</a:t>
            </a:r>
          </a:p>
          <a:p>
            <a:r>
              <a:rPr lang="zh-CN" altLang="en-US" sz="2400" dirty="0">
                <a:solidFill>
                  <a:srgbClr val="002060"/>
                </a:solidFill>
              </a:rPr>
              <a:t>止排列在其平衡位置上，</a:t>
            </a:r>
            <a:r>
              <a:rPr lang="zh-CN" altLang="en-US" sz="2400" b="1" dirty="0">
                <a:solidFill>
                  <a:srgbClr val="002060"/>
                </a:solidFill>
              </a:rPr>
              <a:t>每一个电子都处在除其自身外</a:t>
            </a:r>
          </a:p>
          <a:p>
            <a:r>
              <a:rPr lang="zh-CN" altLang="en-US" sz="2400" b="1" dirty="0">
                <a:solidFill>
                  <a:srgbClr val="002060"/>
                </a:solidFill>
              </a:rPr>
              <a:t>其它电子的平均势场和原子实的势场中运动</a:t>
            </a:r>
            <a:r>
              <a:rPr lang="zh-CN" altLang="en-US" sz="2400" dirty="0">
                <a:solidFill>
                  <a:srgbClr val="002060"/>
                </a:solidFill>
              </a:rPr>
              <a:t>。按照周期</a:t>
            </a:r>
          </a:p>
          <a:p>
            <a:r>
              <a:rPr lang="zh-CN" altLang="en-US" sz="2400" dirty="0">
                <a:solidFill>
                  <a:srgbClr val="002060"/>
                </a:solidFill>
              </a:rPr>
              <a:t>场近似，电子所感受到的势场具有周期性。这样的模型</a:t>
            </a:r>
          </a:p>
          <a:p>
            <a:r>
              <a:rPr lang="zh-CN" altLang="en-US" sz="2400" dirty="0">
                <a:solidFill>
                  <a:srgbClr val="002060"/>
                </a:solidFill>
              </a:rPr>
              <a:t>称为周期场模型。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35" y="188640"/>
            <a:ext cx="76962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22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</TotalTime>
  <Words>1649</Words>
  <Application>Microsoft Office PowerPoint</Application>
  <PresentationFormat>全屏显示(4:3)</PresentationFormat>
  <Paragraphs>155</Paragraphs>
  <Slides>46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5" baseType="lpstr">
      <vt:lpstr>楷体_GB2312</vt:lpstr>
      <vt:lpstr>宋体</vt:lpstr>
      <vt:lpstr>宋体,Bold</vt:lpstr>
      <vt:lpstr>Arial</vt:lpstr>
      <vt:lpstr>Calibri</vt:lpstr>
      <vt:lpstr>Helvetica</vt:lpstr>
      <vt:lpstr>Times New Roman</vt:lpstr>
      <vt:lpstr>Office 主题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§5.3周期性势场中电子的运动模型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2．布洛赫定理的证明 （一维）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lu</dc:creator>
  <cp:lastModifiedBy>DELL</cp:lastModifiedBy>
  <cp:revision>58</cp:revision>
  <dcterms:created xsi:type="dcterms:W3CDTF">2012-05-24T02:11:55Z</dcterms:created>
  <dcterms:modified xsi:type="dcterms:W3CDTF">2024-05-30T09:16:46Z</dcterms:modified>
</cp:coreProperties>
</file>